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305" r:id="rId3"/>
    <p:sldId id="258" r:id="rId4"/>
    <p:sldId id="259" r:id="rId5"/>
    <p:sldId id="261" r:id="rId6"/>
    <p:sldId id="332" r:id="rId7"/>
    <p:sldId id="341" r:id="rId8"/>
    <p:sldId id="262" r:id="rId9"/>
    <p:sldId id="260" r:id="rId10"/>
    <p:sldId id="263" r:id="rId11"/>
    <p:sldId id="334" r:id="rId12"/>
    <p:sldId id="311" r:id="rId13"/>
    <p:sldId id="352" r:id="rId14"/>
    <p:sldId id="265" r:id="rId15"/>
    <p:sldId id="266" r:id="rId16"/>
    <p:sldId id="312" r:id="rId17"/>
    <p:sldId id="342" r:id="rId18"/>
    <p:sldId id="343" r:id="rId19"/>
    <p:sldId id="344" r:id="rId20"/>
    <p:sldId id="345" r:id="rId21"/>
    <p:sldId id="346" r:id="rId22"/>
    <p:sldId id="353" r:id="rId23"/>
    <p:sldId id="354" r:id="rId24"/>
    <p:sldId id="347" r:id="rId25"/>
    <p:sldId id="348" r:id="rId26"/>
    <p:sldId id="349" r:id="rId27"/>
    <p:sldId id="323" r:id="rId28"/>
    <p:sldId id="327" r:id="rId29"/>
    <p:sldId id="336" r:id="rId30"/>
    <p:sldId id="320" r:id="rId31"/>
    <p:sldId id="330" r:id="rId32"/>
    <p:sldId id="337" r:id="rId33"/>
    <p:sldId id="331" r:id="rId34"/>
    <p:sldId id="267" r:id="rId35"/>
    <p:sldId id="322" r:id="rId36"/>
    <p:sldId id="270" r:id="rId37"/>
    <p:sldId id="272" r:id="rId38"/>
    <p:sldId id="340" r:id="rId39"/>
    <p:sldId id="271" r:id="rId40"/>
    <p:sldId id="339" r:id="rId41"/>
    <p:sldId id="268" r:id="rId42"/>
    <p:sldId id="277" r:id="rId43"/>
    <p:sldId id="278" r:id="rId44"/>
    <p:sldId id="279" r:id="rId45"/>
    <p:sldId id="280" r:id="rId46"/>
    <p:sldId id="281" r:id="rId47"/>
    <p:sldId id="298" r:id="rId48"/>
    <p:sldId id="299" r:id="rId49"/>
    <p:sldId id="300" r:id="rId50"/>
    <p:sldId id="301" r:id="rId51"/>
    <p:sldId id="302" r:id="rId52"/>
  </p:sldIdLst>
  <p:sldSz cx="9144000" cy="6858000" type="screen4x3"/>
  <p:notesSz cx="6858000" cy="9144000"/>
  <p:defaultTextStyle>
    <a:lvl1pPr>
      <a:defRPr>
        <a:latin typeface="Calibri"/>
        <a:ea typeface="Calibri"/>
        <a:cs typeface="Calibri"/>
        <a:sym typeface="Calibri"/>
      </a:defRPr>
    </a:lvl1pPr>
    <a:lvl2pPr indent="457200">
      <a:defRPr>
        <a:latin typeface="Calibri"/>
        <a:ea typeface="Calibri"/>
        <a:cs typeface="Calibri"/>
        <a:sym typeface="Calibri"/>
      </a:defRPr>
    </a:lvl2pPr>
    <a:lvl3pPr indent="914400">
      <a:defRPr>
        <a:latin typeface="Calibri"/>
        <a:ea typeface="Calibri"/>
        <a:cs typeface="Calibri"/>
        <a:sym typeface="Calibri"/>
      </a:defRPr>
    </a:lvl3pPr>
    <a:lvl4pPr indent="1371600">
      <a:defRPr>
        <a:latin typeface="Calibri"/>
        <a:ea typeface="Calibri"/>
        <a:cs typeface="Calibri"/>
        <a:sym typeface="Calibri"/>
      </a:defRPr>
    </a:lvl4pPr>
    <a:lvl5pPr indent="1828800">
      <a:defRPr>
        <a:latin typeface="Calibri"/>
        <a:ea typeface="Calibri"/>
        <a:cs typeface="Calibri"/>
        <a:sym typeface="Calibri"/>
      </a:defRPr>
    </a:lvl5pPr>
    <a:lvl6pPr indent="2286000">
      <a:defRPr>
        <a:latin typeface="Calibri"/>
        <a:ea typeface="Calibri"/>
        <a:cs typeface="Calibri"/>
        <a:sym typeface="Calibri"/>
      </a:defRPr>
    </a:lvl6pPr>
    <a:lvl7pPr indent="2743200">
      <a:defRPr>
        <a:latin typeface="Calibri"/>
        <a:ea typeface="Calibri"/>
        <a:cs typeface="Calibri"/>
        <a:sym typeface="Calibri"/>
      </a:defRPr>
    </a:lvl7pPr>
    <a:lvl8pPr indent="3200400">
      <a:defRPr>
        <a:latin typeface="Calibri"/>
        <a:ea typeface="Calibri"/>
        <a:cs typeface="Calibri"/>
        <a:sym typeface="Calibri"/>
      </a:defRPr>
    </a:lvl8pPr>
    <a:lvl9pPr indent="3657600">
      <a:defRPr>
        <a:latin typeface="Calibri"/>
        <a:ea typeface="Calibri"/>
        <a:cs typeface="Calibri"/>
        <a:sym typeface="Calibri"/>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2481"/>
    <a:srgbClr val="112050"/>
    <a:srgbClr val="2A496E"/>
    <a:srgbClr val="0F1D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4F81BD">
              <a:alpha val="20000"/>
            </a:srgbClr>
          </a:solidFill>
        </a:fill>
      </a:tcStyle>
    </a:wholeTbl>
    <a:band2H>
      <a:tcTxStyle/>
      <a:tcStyle>
        <a:tcBdr/>
        <a:fill>
          <a:solidFill>
            <a:srgbClr val="FFFFFF"/>
          </a:solidFill>
        </a:fill>
      </a:tcStyle>
    </a:band2H>
    <a:firstCol>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4F81BD">
              <a:alpha val="20000"/>
            </a:srgbClr>
          </a:solidFill>
        </a:fill>
      </a:tcStyle>
    </a:firstCol>
    <a:lastRow>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solidFill>
                <a:srgbClr val="4F81BD"/>
              </a:solidFill>
              <a:prstDash val="solid"/>
              <a:bevel/>
            </a:ln>
          </a:top>
          <a:bottom>
            <a:ln w="12700" cap="flat">
              <a:solidFill>
                <a:srgbClr val="4F81BD"/>
              </a:solidFill>
              <a:prstDash val="solid"/>
              <a:bevel/>
            </a:ln>
          </a:bottom>
          <a:insideH>
            <a:ln w="12700" cap="flat">
              <a:noFill/>
              <a:miter lim="400000"/>
            </a:ln>
          </a:insideH>
          <a:insideV>
            <a:ln w="12700" cap="flat">
              <a:noFill/>
              <a:miter lim="400000"/>
            </a:ln>
          </a:insideV>
        </a:tcBdr>
        <a:fill>
          <a:noFill/>
        </a:fill>
      </a:tcStyle>
    </a:lastRow>
    <a:firstRow>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solidFill>
                <a:srgbClr val="4F81BD"/>
              </a:solidFill>
              <a:prstDash val="solid"/>
              <a:bevel/>
            </a:ln>
          </a:top>
          <a:bottom>
            <a:ln w="12700" cap="flat">
              <a:solidFill>
                <a:srgbClr val="4F81BD"/>
              </a:solidFill>
              <a:prstDash val="solid"/>
              <a:bevel/>
            </a:ln>
          </a:bottom>
          <a:insideH>
            <a:ln w="12700" cap="flat">
              <a:noFill/>
              <a:miter lim="400000"/>
            </a:ln>
          </a:insideH>
          <a:insideV>
            <a:ln w="12700" cap="flat">
              <a:noFill/>
              <a:miter lim="400000"/>
            </a:ln>
          </a:insideV>
        </a:tcBdr>
        <a:fill>
          <a:noFill/>
        </a:fill>
      </a:tcStyle>
    </a:firstRow>
  </a:tblStyle>
  <a:tblStyle styleId="{C7B018BB-80A7-4F77-B60F-C8B233D01FF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FD7E7"/>
          </a:solidFill>
        </a:fill>
      </a:tcStyle>
    </a:wholeTbl>
    <a:band2H>
      <a:tcTxStyle/>
      <a:tcStyle>
        <a:tcBdr/>
        <a:fill>
          <a:solidFill>
            <a:srgbClr val="E8ECF4"/>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firstRow>
  </a:tblStyle>
  <a:tblStyle styleId="{EEE7283C-3CF3-47DC-8721-378D4A62B22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EE7D0"/>
          </a:solidFill>
        </a:fill>
      </a:tcStyle>
    </a:wholeTbl>
    <a:band2H>
      <a:tcTxStyle/>
      <a:tcStyle>
        <a:tcBdr/>
        <a:fill>
          <a:solidFill>
            <a:srgbClr val="EFF3E9"/>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BBB59"/>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BBB59"/>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BBB59"/>
          </a:solidFill>
        </a:fill>
      </a:tcStyle>
    </a:firstRow>
  </a:tblStyle>
  <a:tblStyle styleId="{CF821DB8-F4EB-4A41-A1BA-3FCAFE7338EE}"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CDCCE"/>
          </a:solidFill>
        </a:fill>
      </a:tcStyle>
    </a:wholeTbl>
    <a:band2H>
      <a:tcTxStyle/>
      <a:tcStyle>
        <a:tcBdr/>
        <a:fill>
          <a:solidFill>
            <a:srgbClr val="FDEEE8"/>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firstRow>
  </a:tblStyle>
  <a:tblStyle styleId="{33BA23B1-9221-436E-865A-0063620EA4FD}" styleName="">
    <a:tblBg/>
    <a:wholeTbl>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n">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4F81BD"/>
          </a:solidFill>
        </a:fill>
      </a:tcStyle>
    </a:firstCol>
    <a:lastRow>
      <a:tcTxStyle b="on" i="on">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4F81BD"/>
          </a:solidFill>
        </a:fill>
      </a:tcStyle>
    </a:firstRow>
  </a:tblStyle>
  <a:tblStyle styleId="{2708684C-4D16-4618-839F-0558EEFCDFE6}"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a:tcStyle>
        <a:tcBdr/>
        <a:fill>
          <a:solidFill>
            <a:srgbClr val="E6E6E6"/>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415"/>
    <p:restoredTop sz="73273" autoAdjust="0"/>
  </p:normalViewPr>
  <p:slideViewPr>
    <p:cSldViewPr snapToGrid="0" snapToObjects="1">
      <p:cViewPr varScale="1">
        <p:scale>
          <a:sx n="54" d="100"/>
          <a:sy n="54" d="100"/>
        </p:scale>
        <p:origin x="1626" y="6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tiff>
</file>

<file path=ppt/media/image26.png>
</file>

<file path=ppt/media/image27.tiff>
</file>

<file path=ppt/media/image28.png>
</file>

<file path=ppt/media/image29.png>
</file>

<file path=ppt/media/image3.tiff>
</file>

<file path=ppt/media/image30.t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6" name="Shape 56"/>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57" name="Shape 57"/>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2799189473"/>
      </p:ext>
    </p:extLst>
  </p:cSld>
  <p:clrMap bg1="lt1" tx1="dk1" bg2="lt2" tx2="dk2" accent1="accent1" accent2="accent2" accent3="accent3" accent4="accent4" accent5="accent5" accent6="accent6" hlink="hlink" folHlink="folHlink"/>
  <p:notesStyle>
    <a:lvl1pPr defTabSz="457200">
      <a:lnSpc>
        <a:spcPct val="117999"/>
      </a:lnSpc>
      <a:defRPr sz="2200">
        <a:latin typeface="+mj-lt"/>
        <a:ea typeface="+mj-ea"/>
        <a:cs typeface="+mj-cs"/>
        <a:sym typeface="Helvetica Neue"/>
      </a:defRPr>
    </a:lvl1pPr>
    <a:lvl2pPr indent="228600" defTabSz="457200">
      <a:lnSpc>
        <a:spcPct val="117999"/>
      </a:lnSpc>
      <a:defRPr sz="2200">
        <a:latin typeface="+mj-lt"/>
        <a:ea typeface="+mj-ea"/>
        <a:cs typeface="+mj-cs"/>
        <a:sym typeface="Helvetica Neue"/>
      </a:defRPr>
    </a:lvl2pPr>
    <a:lvl3pPr indent="457200" defTabSz="457200">
      <a:lnSpc>
        <a:spcPct val="117999"/>
      </a:lnSpc>
      <a:defRPr sz="2200">
        <a:latin typeface="+mj-lt"/>
        <a:ea typeface="+mj-ea"/>
        <a:cs typeface="+mj-cs"/>
        <a:sym typeface="Helvetica Neue"/>
      </a:defRPr>
    </a:lvl3pPr>
    <a:lvl4pPr indent="685800" defTabSz="457200">
      <a:lnSpc>
        <a:spcPct val="117999"/>
      </a:lnSpc>
      <a:defRPr sz="2200">
        <a:latin typeface="+mj-lt"/>
        <a:ea typeface="+mj-ea"/>
        <a:cs typeface="+mj-cs"/>
        <a:sym typeface="Helvetica Neue"/>
      </a:defRPr>
    </a:lvl4pPr>
    <a:lvl5pPr indent="914400" defTabSz="457200">
      <a:lnSpc>
        <a:spcPct val="117999"/>
      </a:lnSpc>
      <a:defRPr sz="2200">
        <a:latin typeface="+mj-lt"/>
        <a:ea typeface="+mj-ea"/>
        <a:cs typeface="+mj-cs"/>
        <a:sym typeface="Helvetica Neue"/>
      </a:defRPr>
    </a:lvl5pPr>
    <a:lvl6pPr indent="1143000" defTabSz="457200">
      <a:lnSpc>
        <a:spcPct val="117999"/>
      </a:lnSpc>
      <a:defRPr sz="2200">
        <a:latin typeface="+mj-lt"/>
        <a:ea typeface="+mj-ea"/>
        <a:cs typeface="+mj-cs"/>
        <a:sym typeface="Helvetica Neue"/>
      </a:defRPr>
    </a:lvl6pPr>
    <a:lvl7pPr indent="1371600" defTabSz="457200">
      <a:lnSpc>
        <a:spcPct val="117999"/>
      </a:lnSpc>
      <a:defRPr sz="2200">
        <a:latin typeface="+mj-lt"/>
        <a:ea typeface="+mj-ea"/>
        <a:cs typeface="+mj-cs"/>
        <a:sym typeface="Helvetica Neue"/>
      </a:defRPr>
    </a:lvl7pPr>
    <a:lvl8pPr indent="1600200" defTabSz="457200">
      <a:lnSpc>
        <a:spcPct val="117999"/>
      </a:lnSpc>
      <a:defRPr sz="2200">
        <a:latin typeface="+mj-lt"/>
        <a:ea typeface="+mj-ea"/>
        <a:cs typeface="+mj-cs"/>
        <a:sym typeface="Helvetica Neue"/>
      </a:defRPr>
    </a:lvl8pPr>
    <a:lvl9pPr indent="1828800" defTabSz="45720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www.professorweb.ru/my/csharp/assembly"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Shape 65"/>
          <p:cNvSpPr>
            <a:spLocks noGrp="1" noRot="1" noChangeAspect="1"/>
          </p:cNvSpPr>
          <p:nvPr>
            <p:ph type="sldImg"/>
          </p:nvPr>
        </p:nvSpPr>
        <p:spPr>
          <a:prstGeom prst="rect">
            <a:avLst/>
          </a:prstGeom>
        </p:spPr>
        <p:txBody>
          <a:bodyPr/>
          <a:lstStyle/>
          <a:p>
            <a:pPr lvl="0"/>
            <a:endParaRPr/>
          </a:p>
        </p:txBody>
      </p:sp>
      <p:sp>
        <p:nvSpPr>
          <p:cNvPr id="66" name="Shape 66"/>
          <p:cNvSpPr>
            <a:spLocks noGrp="1"/>
          </p:cNvSpPr>
          <p:nvPr>
            <p:ph type="body" sz="quarter" idx="1"/>
          </p:nvPr>
        </p:nvSpPr>
        <p:spPr>
          <a:prstGeom prst="rect">
            <a:avLst/>
          </a:prstGeom>
        </p:spPr>
        <p:txBody>
          <a:bodyPr/>
          <a:lstStyle/>
          <a:p>
            <a:pPr lvl="0" defTabSz="914400">
              <a:lnSpc>
                <a:spcPct val="100000"/>
              </a:lnSpc>
              <a:spcBef>
                <a:spcPts val="400"/>
              </a:spcBef>
              <a:defRPr sz="1800"/>
            </a:pPr>
            <a:endParaRPr lang="ru-RU" sz="1400" dirty="0" smtClean="0">
              <a:latin typeface="Calibri"/>
              <a:ea typeface="Calibri"/>
              <a:cs typeface="Calibri"/>
              <a:sym typeface="Calibri"/>
            </a:endParaRPr>
          </a:p>
          <a:p>
            <a:pPr marL="0" marR="0" lvl="0" indent="0" defTabSz="914400" eaLnBrk="1" fontAlgn="auto" latinLnBrk="0" hangingPunct="1">
              <a:lnSpc>
                <a:spcPct val="100000"/>
              </a:lnSpc>
              <a:spcBef>
                <a:spcPts val="400"/>
              </a:spcBef>
              <a:spcAft>
                <a:spcPts val="0"/>
              </a:spcAft>
              <a:buClrTx/>
              <a:buSzTx/>
              <a:buFontTx/>
              <a:buNone/>
              <a:tabLst/>
              <a:defRPr sz="1800"/>
            </a:pPr>
            <a:r>
              <a:rPr lang="en-US" sz="1800" smtClean="0">
                <a:effectLst/>
                <a:latin typeface="+mj-lt"/>
                <a:ea typeface="+mj-ea"/>
                <a:cs typeface="+mj-cs"/>
                <a:sym typeface="Helvetica Neue"/>
              </a:rPr>
              <a:t>Multylanguage</a:t>
            </a:r>
            <a:r>
              <a:rPr lang="en-US" sz="1800" baseline="0" smtClean="0">
                <a:effectLst/>
                <a:latin typeface="+mj-lt"/>
                <a:ea typeface="+mj-ea"/>
                <a:cs typeface="+mj-cs"/>
                <a:sym typeface="Helvetica Neue"/>
              </a:rPr>
              <a:t> </a:t>
            </a:r>
            <a:r>
              <a:rPr lang="en-US" sz="1800" baseline="0" dirty="0" err="1" smtClean="0">
                <a:effectLst/>
                <a:latin typeface="+mj-lt"/>
                <a:ea typeface="+mj-ea"/>
                <a:cs typeface="+mj-cs"/>
                <a:sym typeface="Helvetica Neue"/>
              </a:rPr>
              <a:t>Standart</a:t>
            </a:r>
            <a:r>
              <a:rPr lang="en-US" sz="1800" baseline="0" dirty="0" smtClean="0">
                <a:effectLst/>
                <a:latin typeface="+mj-lt"/>
                <a:ea typeface="+mj-ea"/>
                <a:cs typeface="+mj-cs"/>
                <a:sym typeface="Helvetica Neue"/>
              </a:rPr>
              <a:t> </a:t>
            </a:r>
            <a:r>
              <a:rPr lang="en-US" sz="1800" dirty="0" smtClean="0">
                <a:effectLst/>
                <a:latin typeface="+mj-lt"/>
                <a:ea typeface="+mj-ea"/>
                <a:cs typeface="+mj-cs"/>
                <a:sym typeface="Helvetica Neue"/>
              </a:rPr>
              <a:t>Component Object Runtime Execution Engine </a:t>
            </a:r>
            <a:endParaRPr lang="en-US" sz="1400" dirty="0" smtClean="0"/>
          </a:p>
          <a:p>
            <a:pPr lvl="0" defTabSz="914400">
              <a:lnSpc>
                <a:spcPct val="100000"/>
              </a:lnSpc>
              <a:spcBef>
                <a:spcPts val="400"/>
              </a:spcBef>
              <a:defRPr sz="1800"/>
            </a:pPr>
            <a:endParaRPr lang="ru-RU" sz="1400" dirty="0" smtClean="0">
              <a:latin typeface="Calibri"/>
              <a:ea typeface="Calibri"/>
              <a:cs typeface="Calibri"/>
              <a:sym typeface="Calibri"/>
            </a:endParaRPr>
          </a:p>
          <a:p>
            <a:pPr lvl="0" defTabSz="914400">
              <a:lnSpc>
                <a:spcPct val="100000"/>
              </a:lnSpc>
              <a:spcBef>
                <a:spcPts val="400"/>
              </a:spcBef>
              <a:defRPr sz="1800"/>
            </a:pPr>
            <a:r>
              <a:rPr sz="1400" dirty="0" smtClean="0">
                <a:latin typeface="Calibri"/>
                <a:ea typeface="Calibri"/>
                <a:cs typeface="Calibri"/>
                <a:sym typeface="Calibri"/>
              </a:rPr>
              <a:t>Практически </a:t>
            </a:r>
            <a:r>
              <a:rPr sz="1400" dirty="0">
                <a:latin typeface="Calibri"/>
                <a:ea typeface="Calibri"/>
                <a:cs typeface="Calibri"/>
                <a:sym typeface="Calibri"/>
              </a:rPr>
              <a:t>все возможности Платформа .NET Framework доступны через обширное множество управляемых типов, которые организованы в иерархические пространства имен и упакованы в набор сборок, которые вместе со средой CLR и составляют платформу .NET Framework. Некоторые из типов используются напрямую CLR и являются критическими для среды (встроенные типы с#, базовые классы коллекций, рефлекция, сериаизация и …, mscorlib Multi-Language Standard Common Object Runtime Library) На уровне выше находятся дополнительные типы, которые расширяют функциональность уровня CLR, предоставляя такие спедства как XML, работа в сети и …. Совместно с mscorlib  эти сборки формируют развитую инфраструктура для  программирования, на основе которой построены остальные части .NET Framework. Остаток .NET Framework  состоит из прикладных API, большинство из которых  покрывают три основные функциональности (Албахари)</a:t>
            </a:r>
          </a:p>
          <a:p>
            <a:pPr marL="228600" lvl="0" indent="-228600" defTabSz="914400">
              <a:lnSpc>
                <a:spcPct val="100000"/>
              </a:lnSpc>
              <a:spcBef>
                <a:spcPts val="400"/>
              </a:spcBef>
              <a:buSzPct val="100000"/>
              <a:buAutoNum type="arabicPeriod"/>
              <a:defRPr sz="1800"/>
            </a:pPr>
            <a:r>
              <a:rPr sz="1400" dirty="0">
                <a:latin typeface="Calibri"/>
                <a:ea typeface="Calibri"/>
                <a:cs typeface="Calibri"/>
                <a:sym typeface="Calibri"/>
              </a:rPr>
              <a:t>Технологии пользовательского интерфейса ()</a:t>
            </a:r>
          </a:p>
          <a:p>
            <a:pPr marL="228600" lvl="0" indent="-228600" defTabSz="914400">
              <a:lnSpc>
                <a:spcPct val="100000"/>
              </a:lnSpc>
              <a:spcBef>
                <a:spcPts val="400"/>
              </a:spcBef>
              <a:buSzPct val="100000"/>
              <a:buAutoNum type="arabicPeriod"/>
              <a:defRPr sz="1800"/>
            </a:pPr>
            <a:r>
              <a:rPr sz="1400" dirty="0">
                <a:latin typeface="Calibri"/>
                <a:ea typeface="Calibri"/>
                <a:cs typeface="Calibri"/>
                <a:sym typeface="Calibri"/>
              </a:rPr>
              <a:t>Технологии серверной части</a:t>
            </a:r>
          </a:p>
          <a:p>
            <a:pPr marL="228600" lvl="0" indent="-228600" defTabSz="914400">
              <a:lnSpc>
                <a:spcPct val="100000"/>
              </a:lnSpc>
              <a:spcBef>
                <a:spcPts val="400"/>
              </a:spcBef>
              <a:buSzPct val="100000"/>
              <a:buAutoNum type="arabicPeriod"/>
              <a:defRPr sz="1800"/>
            </a:pPr>
            <a:r>
              <a:rPr sz="1400" dirty="0">
                <a:latin typeface="Calibri"/>
                <a:ea typeface="Calibri"/>
                <a:cs typeface="Calibri"/>
                <a:sym typeface="Calibri"/>
              </a:rPr>
              <a:t>Технологии распределенных систем</a:t>
            </a:r>
          </a:p>
          <a:p>
            <a:pPr marL="228600" lvl="0" indent="-228600" defTabSz="914400">
              <a:lnSpc>
                <a:spcPct val="100000"/>
              </a:lnSpc>
              <a:spcBef>
                <a:spcPts val="400"/>
              </a:spcBef>
              <a:buSzPct val="100000"/>
              <a:buAutoNum type="arabicPeriod"/>
              <a:defRPr sz="1800"/>
            </a:pPr>
            <a:endParaRPr sz="1400" dirty="0">
              <a:latin typeface="Calibri"/>
              <a:ea typeface="Calibri"/>
              <a:cs typeface="Calibri"/>
              <a:sym typeface="Calibri"/>
            </a:endParaRPr>
          </a:p>
          <a:p>
            <a:pPr lvl="0" defTabSz="914400">
              <a:lnSpc>
                <a:spcPct val="100000"/>
              </a:lnSpc>
              <a:spcBef>
                <a:spcPts val="400"/>
              </a:spcBef>
              <a:defRPr sz="1800"/>
            </a:pPr>
            <a:endParaRPr sz="1400" dirty="0">
              <a:latin typeface="Calibri"/>
              <a:ea typeface="Calibri"/>
              <a:cs typeface="Calibri"/>
              <a:sym typeface="Calibri"/>
            </a:endParaRPr>
          </a:p>
          <a:p>
            <a:pPr lvl="0" defTabSz="914400">
              <a:lnSpc>
                <a:spcPct val="100000"/>
              </a:lnSpc>
              <a:spcBef>
                <a:spcPts val="400"/>
              </a:spcBef>
              <a:defRPr sz="1800"/>
            </a:pPr>
            <a:r>
              <a:rPr sz="1400" dirty="0">
                <a:latin typeface="Calibri"/>
                <a:ea typeface="Calibri"/>
                <a:cs typeface="Calibri"/>
                <a:sym typeface="Calibri"/>
              </a:rPr>
              <a:t>Немного утрировано можно сказать, что платформа .NET Framework состоит из CLR и обширного набора библиотек ядра, и прикладных библиотек, которые зависят от библиотек ядра</a:t>
            </a:r>
          </a:p>
        </p:txBody>
      </p:sp>
    </p:spTree>
    <p:extLst>
      <p:ext uri="{BB962C8B-B14F-4D97-AF65-F5344CB8AC3E}">
        <p14:creationId xmlns:p14="http://schemas.microsoft.com/office/powerpoint/2010/main" val="8469308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noRot="1" noChangeAspect="1"/>
          </p:cNvSpPr>
          <p:nvPr>
            <p:ph type="sldImg"/>
          </p:nvPr>
        </p:nvSpPr>
        <p:spPr>
          <a:prstGeom prst="rect">
            <a:avLst/>
          </a:prstGeom>
        </p:spPr>
        <p:txBody>
          <a:bodyPr/>
          <a:lstStyle/>
          <a:p>
            <a:pPr lvl="0"/>
            <a:endParaRPr/>
          </a:p>
        </p:txBody>
      </p:sp>
      <p:sp>
        <p:nvSpPr>
          <p:cNvPr id="151" name="Shape 151"/>
          <p:cNvSpPr>
            <a:spLocks noGrp="1"/>
          </p:cNvSpPr>
          <p:nvPr>
            <p:ph type="body" sz="quarter" idx="1"/>
          </p:nvPr>
        </p:nvSpPr>
        <p:spPr>
          <a:prstGeom prst="rect">
            <a:avLst/>
          </a:prstGeom>
        </p:spPr>
        <p:txBody>
          <a:bodyPr/>
          <a:lstStyle>
            <a:lvl1pPr defTabSz="914400">
              <a:lnSpc>
                <a:spcPct val="100000"/>
              </a:lnSpc>
              <a:spcBef>
                <a:spcPts val="400"/>
              </a:spcBef>
              <a:defRPr sz="1200">
                <a:latin typeface="Calibri"/>
                <a:ea typeface="Calibri"/>
                <a:cs typeface="Calibri"/>
                <a:sym typeface="Calibri"/>
                <a:hlinkClick r:id="rId3"/>
              </a:defRPr>
            </a:lvl1pPr>
          </a:lstStyle>
          <a:p>
            <a:pPr lvl="0">
              <a:defRPr sz="1800"/>
            </a:pPr>
            <a:r>
              <a:rPr sz="1200" dirty="0">
                <a:hlinkClick r:id="rId3"/>
              </a:rPr>
              <a:t>http://</a:t>
            </a:r>
            <a:r>
              <a:rPr sz="1200" dirty="0" smtClean="0">
                <a:hlinkClick r:id="rId3"/>
              </a:rPr>
              <a:t>www.professorweb.ru/my/csharp/assembly</a:t>
            </a:r>
            <a:endParaRPr lang="en-US" sz="1200" dirty="0" smtClean="0">
              <a:hlinkClick r:id="rId3"/>
            </a:endParaRPr>
          </a:p>
          <a:p>
            <a:r>
              <a:rPr lang="ru-RU" sz="1200" b="1" dirty="0" smtClean="0">
                <a:effectLst/>
                <a:latin typeface="Calibri"/>
                <a:ea typeface="Calibri"/>
                <a:cs typeface="Calibri"/>
                <a:sym typeface="Calibri"/>
                <a:hlinkClick r:id="rId3"/>
              </a:rPr>
              <a:t>Сборки</a:t>
            </a:r>
            <a:endParaRPr lang="ru-RU" sz="1200" dirty="0" smtClean="0">
              <a:effectLst/>
              <a:latin typeface="Calibri"/>
              <a:ea typeface="Calibri"/>
              <a:cs typeface="Calibri"/>
              <a:sym typeface="Calibri"/>
              <a:hlinkClick r:id="rId3"/>
            </a:endParaRPr>
          </a:p>
          <a:p>
            <a:r>
              <a:rPr lang="ru-RU" sz="1200" dirty="0" smtClean="0">
                <a:effectLst/>
                <a:latin typeface="Calibri"/>
                <a:ea typeface="Calibri"/>
                <a:cs typeface="Calibri"/>
                <a:sym typeface="Calibri"/>
                <a:hlinkClick r:id="rId3"/>
              </a:rPr>
              <a:t>Сборка является базовой единицей развертывания в .</a:t>
            </a:r>
            <a:r>
              <a:rPr lang="en-US" sz="1200" dirty="0" smtClean="0">
                <a:effectLst/>
                <a:latin typeface="Calibri"/>
                <a:ea typeface="Calibri"/>
                <a:cs typeface="Calibri"/>
                <a:sym typeface="Calibri"/>
                <a:hlinkClick r:id="rId3"/>
              </a:rPr>
              <a:t>NET</a:t>
            </a:r>
            <a:r>
              <a:rPr lang="ru-RU" sz="1200" dirty="0" smtClean="0">
                <a:effectLst/>
                <a:latin typeface="Calibri"/>
                <a:ea typeface="Calibri"/>
                <a:cs typeface="Calibri"/>
                <a:sym typeface="Calibri"/>
                <a:hlinkClick r:id="rId3"/>
              </a:rPr>
              <a:t> и также контейнером содержащихся  в ней типов. Сборка содержит </a:t>
            </a:r>
          </a:p>
          <a:p>
            <a:pPr lvl="0"/>
            <a:r>
              <a:rPr lang="ru-RU" sz="1200" dirty="0" smtClean="0">
                <a:effectLst/>
                <a:latin typeface="Calibri"/>
                <a:ea typeface="Calibri"/>
                <a:cs typeface="Calibri"/>
                <a:sym typeface="Calibri"/>
                <a:hlinkClick r:id="rId3"/>
              </a:rPr>
              <a:t>скомпилированные типы с их </a:t>
            </a:r>
            <a:r>
              <a:rPr lang="en-US" sz="1200" dirty="0" smtClean="0">
                <a:effectLst/>
                <a:latin typeface="Calibri"/>
                <a:ea typeface="Calibri"/>
                <a:cs typeface="Calibri"/>
                <a:sym typeface="Calibri"/>
                <a:hlinkClick r:id="rId3"/>
              </a:rPr>
              <a:t>IL</a:t>
            </a:r>
            <a:r>
              <a:rPr lang="ru-RU" sz="1200" dirty="0" smtClean="0">
                <a:effectLst/>
                <a:latin typeface="Calibri"/>
                <a:ea typeface="Calibri"/>
                <a:cs typeface="Calibri"/>
                <a:sym typeface="Calibri"/>
                <a:hlinkClick r:id="rId3"/>
              </a:rPr>
              <a:t> кодом</a:t>
            </a:r>
          </a:p>
          <a:p>
            <a:pPr lvl="0"/>
            <a:r>
              <a:rPr lang="ru-RU" sz="1200" dirty="0" smtClean="0">
                <a:effectLst/>
                <a:latin typeface="Calibri"/>
                <a:ea typeface="Calibri"/>
                <a:cs typeface="Calibri"/>
                <a:sym typeface="Calibri"/>
                <a:hlinkClick r:id="rId3"/>
              </a:rPr>
              <a:t>ресурсы времени выполнения</a:t>
            </a:r>
          </a:p>
          <a:p>
            <a:r>
              <a:rPr lang="ru-RU" sz="1200" dirty="0" smtClean="0">
                <a:effectLst/>
                <a:latin typeface="Calibri"/>
                <a:ea typeface="Calibri"/>
                <a:cs typeface="Calibri"/>
                <a:sym typeface="Calibri"/>
                <a:hlinkClick r:id="rId3"/>
              </a:rPr>
              <a:t>а также информацию, связанную с </a:t>
            </a:r>
          </a:p>
          <a:p>
            <a:pPr lvl="0"/>
            <a:r>
              <a:rPr lang="ru-RU" sz="1200" dirty="0" smtClean="0">
                <a:effectLst/>
                <a:latin typeface="Calibri"/>
                <a:ea typeface="Calibri"/>
                <a:cs typeface="Calibri"/>
                <a:sym typeface="Calibri"/>
                <a:hlinkClick r:id="rId3"/>
              </a:rPr>
              <a:t>версионностью</a:t>
            </a:r>
          </a:p>
          <a:p>
            <a:pPr lvl="0"/>
            <a:r>
              <a:rPr lang="ru-RU" sz="1200" dirty="0" smtClean="0">
                <a:effectLst/>
                <a:latin typeface="Calibri"/>
                <a:ea typeface="Calibri"/>
                <a:cs typeface="Calibri"/>
                <a:sym typeface="Calibri"/>
                <a:hlinkClick r:id="rId3"/>
              </a:rPr>
              <a:t>безопасностью</a:t>
            </a:r>
          </a:p>
          <a:p>
            <a:pPr lvl="0"/>
            <a:r>
              <a:rPr lang="ru-RU" sz="1200" dirty="0" smtClean="0">
                <a:effectLst/>
                <a:latin typeface="Calibri"/>
                <a:ea typeface="Calibri"/>
                <a:cs typeface="Calibri"/>
                <a:sym typeface="Calibri"/>
                <a:hlinkClick r:id="rId3"/>
              </a:rPr>
              <a:t>ссылками на другие сборки</a:t>
            </a:r>
          </a:p>
          <a:p>
            <a:r>
              <a:rPr lang="ru-RU" sz="1200" dirty="0" smtClean="0">
                <a:effectLst/>
                <a:latin typeface="Calibri"/>
                <a:ea typeface="Calibri"/>
                <a:cs typeface="Calibri"/>
                <a:sym typeface="Calibri"/>
                <a:hlinkClick r:id="rId3"/>
              </a:rPr>
              <a:t>Домен приложения – это единица изоляции времени выполнения, внутри которой запускается программа .</a:t>
            </a:r>
            <a:r>
              <a:rPr lang="en-US" sz="1200" dirty="0" smtClean="0">
                <a:effectLst/>
                <a:latin typeface="Calibri"/>
                <a:ea typeface="Calibri"/>
                <a:cs typeface="Calibri"/>
                <a:sym typeface="Calibri"/>
                <a:hlinkClick r:id="rId3"/>
              </a:rPr>
              <a:t>NET</a:t>
            </a:r>
            <a:r>
              <a:rPr lang="ru-RU" sz="1200" smtClean="0">
                <a:effectLst/>
                <a:latin typeface="Calibri"/>
                <a:ea typeface="Calibri"/>
                <a:cs typeface="Calibri"/>
                <a:sym typeface="Calibri"/>
                <a:hlinkClick r:id="rId3"/>
              </a:rPr>
              <a:t>.</a:t>
            </a:r>
          </a:p>
          <a:p>
            <a:pPr lvl="0">
              <a:defRPr sz="1800"/>
            </a:pPr>
            <a:endParaRPr sz="1200">
              <a:hlinkClick r:id="rId3"/>
            </a:endParaRPr>
          </a:p>
        </p:txBody>
      </p:sp>
    </p:spTree>
    <p:extLst>
      <p:ext uri="{BB962C8B-B14F-4D97-AF65-F5344CB8AC3E}">
        <p14:creationId xmlns:p14="http://schemas.microsoft.com/office/powerpoint/2010/main" val="5965166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2200" dirty="0" smtClean="0">
                <a:effectLst/>
                <a:latin typeface="+mj-lt"/>
                <a:ea typeface="+mj-ea"/>
                <a:cs typeface="+mj-cs"/>
                <a:sym typeface="Helvetica Neue"/>
              </a:rPr>
              <a:t>После анализа заголовка </a:t>
            </a:r>
            <a:r>
              <a:rPr lang="ru-RU" sz="2200" dirty="0" err="1" smtClean="0">
                <a:effectLst/>
                <a:latin typeface="+mj-lt"/>
                <a:ea typeface="+mj-ea"/>
                <a:cs typeface="+mj-cs"/>
                <a:sym typeface="Helvetica Neue"/>
              </a:rPr>
              <a:t>EXE-файла</a:t>
            </a:r>
            <a:r>
              <a:rPr lang="ru-RU" sz="2200" dirty="0" smtClean="0">
                <a:effectLst/>
                <a:latin typeface="+mj-lt"/>
                <a:ea typeface="+mj-ea"/>
                <a:cs typeface="+mj-cs"/>
                <a:sym typeface="Helvetica Neue"/>
              </a:rPr>
              <a:t> для выяснения того, </a:t>
            </a:r>
            <a:r>
              <a:rPr lang="ru-RU" sz="2200" dirty="0" err="1" smtClean="0">
                <a:effectLst/>
                <a:latin typeface="+mj-lt"/>
                <a:ea typeface="+mj-ea"/>
                <a:cs typeface="+mj-cs"/>
                <a:sym typeface="Helvetica Neue"/>
              </a:rPr>
              <a:t>какои</a:t>
            </a:r>
            <a:r>
              <a:rPr lang="ru-RU" sz="2200" dirty="0" smtClean="0">
                <a:effectLst/>
                <a:latin typeface="+mj-lt"/>
                <a:ea typeface="+mj-ea"/>
                <a:cs typeface="+mj-cs"/>
                <a:sym typeface="Helvetica Neue"/>
              </a:rPr>
              <a:t>̆ процесс </a:t>
            </a:r>
            <a:r>
              <a:rPr lang="ru-RU" sz="2200" dirty="0" err="1" smtClean="0">
                <a:effectLst/>
                <a:latin typeface="+mj-lt"/>
                <a:ea typeface="+mj-ea"/>
                <a:cs typeface="+mj-cs"/>
                <a:sym typeface="Helvetica Neue"/>
              </a:rPr>
              <a:t>не-</a:t>
            </a:r>
            <a:r>
              <a:rPr lang="ru-RU" sz="2200" dirty="0" smtClean="0">
                <a:effectLst/>
                <a:latin typeface="+mj-lt"/>
                <a:ea typeface="+mj-ea"/>
                <a:cs typeface="+mj-cs"/>
                <a:sym typeface="Helvetica Neue"/>
              </a:rPr>
              <a:t> обходимо запустить — 32- или 64-разрядный, — </a:t>
            </a:r>
            <a:r>
              <a:rPr lang="ru-RU" sz="2200" dirty="0" err="1" smtClean="0">
                <a:effectLst/>
                <a:latin typeface="+mj-lt"/>
                <a:ea typeface="+mj-ea"/>
                <a:cs typeface="+mj-cs"/>
                <a:sym typeface="Helvetica Neue"/>
              </a:rPr>
              <a:t>Windows</a:t>
            </a:r>
            <a:r>
              <a:rPr lang="ru-RU" sz="2200" dirty="0" smtClean="0">
                <a:effectLst/>
                <a:latin typeface="+mj-lt"/>
                <a:ea typeface="+mj-ea"/>
                <a:cs typeface="+mj-cs"/>
                <a:sym typeface="Helvetica Neue"/>
              </a:rPr>
              <a:t> загружает в адресное </a:t>
            </a:r>
            <a:endParaRPr lang="ru-RU" dirty="0" smtClean="0"/>
          </a:p>
          <a:p>
            <a:r>
              <a:rPr lang="ru-RU" sz="2200" dirty="0" smtClean="0">
                <a:effectLst/>
                <a:latin typeface="+mj-lt"/>
                <a:ea typeface="+mj-ea"/>
                <a:cs typeface="+mj-cs"/>
                <a:sym typeface="Helvetica Neue"/>
              </a:rPr>
              <a:t>пространство процесса соответствующую версию библиотеки </a:t>
            </a:r>
            <a:r>
              <a:rPr lang="ru-RU" sz="2200" dirty="0" err="1" smtClean="0">
                <a:effectLst/>
                <a:latin typeface="+mj-lt"/>
                <a:ea typeface="+mj-ea"/>
                <a:cs typeface="+mj-cs"/>
                <a:sym typeface="Helvetica Neue"/>
              </a:rPr>
              <a:t>MSCorEE.dll</a:t>
            </a:r>
            <a:r>
              <a:rPr lang="ru-RU" sz="2200" dirty="0" smtClean="0">
                <a:effectLst/>
                <a:latin typeface="+mj-lt"/>
                <a:ea typeface="+mj-ea"/>
                <a:cs typeface="+mj-cs"/>
                <a:sym typeface="Helvetica Neue"/>
              </a:rPr>
              <a:t> (x86, x64 или ARM). В системах </a:t>
            </a:r>
            <a:r>
              <a:rPr lang="ru-RU" sz="2200" dirty="0" err="1" smtClean="0">
                <a:effectLst/>
                <a:latin typeface="+mj-lt"/>
                <a:ea typeface="+mj-ea"/>
                <a:cs typeface="+mj-cs"/>
                <a:sym typeface="Helvetica Neue"/>
              </a:rPr>
              <a:t>Windows</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семейств</a:t>
            </a:r>
            <a:r>
              <a:rPr lang="ru-RU" sz="2200" dirty="0" smtClean="0">
                <a:effectLst/>
                <a:latin typeface="+mj-lt"/>
                <a:ea typeface="+mj-ea"/>
                <a:cs typeface="+mj-cs"/>
                <a:sym typeface="Helvetica Neue"/>
              </a:rPr>
              <a:t> x86 и ARM 32-разрядная версия </a:t>
            </a:r>
            <a:r>
              <a:rPr lang="ru-RU" sz="2200" dirty="0" err="1" smtClean="0">
                <a:effectLst/>
                <a:latin typeface="+mj-lt"/>
                <a:ea typeface="+mj-ea"/>
                <a:cs typeface="+mj-cs"/>
                <a:sym typeface="Helvetica Neue"/>
              </a:rPr>
              <a:t>MSCorEE.dll</a:t>
            </a:r>
            <a:r>
              <a:rPr lang="ru-RU" sz="2200" dirty="0" smtClean="0">
                <a:effectLst/>
                <a:latin typeface="+mj-lt"/>
                <a:ea typeface="+mj-ea"/>
                <a:cs typeface="+mj-cs"/>
                <a:sym typeface="Helvetica Neue"/>
              </a:rPr>
              <a:t> хранится в каталоге %</a:t>
            </a:r>
            <a:r>
              <a:rPr lang="ru-RU" sz="2200" dirty="0" err="1" smtClean="0">
                <a:effectLst/>
                <a:latin typeface="+mj-lt"/>
                <a:ea typeface="+mj-ea"/>
                <a:cs typeface="+mj-cs"/>
                <a:sym typeface="Helvetica Neue"/>
              </a:rPr>
              <a:t>SystemRoot</a:t>
            </a:r>
            <a:r>
              <a:rPr lang="ru-RU" sz="2200" dirty="0" smtClean="0">
                <a:effectLst/>
                <a:latin typeface="+mj-lt"/>
                <a:ea typeface="+mj-ea"/>
                <a:cs typeface="+mj-cs"/>
                <a:sym typeface="Helvetica Neue"/>
              </a:rPr>
              <a:t>%\System32. В системах x64 версия x86 библиотеки находится в каталоге %</a:t>
            </a:r>
            <a:r>
              <a:rPr lang="ru-RU" sz="2200" dirty="0" err="1" smtClean="0">
                <a:effectLst/>
                <a:latin typeface="+mj-lt"/>
                <a:ea typeface="+mj-ea"/>
                <a:cs typeface="+mj-cs"/>
                <a:sym typeface="Helvetica Neue"/>
              </a:rPr>
              <a:t>SystemRoot</a:t>
            </a:r>
            <a:r>
              <a:rPr lang="ru-RU" sz="2200" dirty="0" smtClean="0">
                <a:effectLst/>
                <a:latin typeface="+mj-lt"/>
                <a:ea typeface="+mj-ea"/>
                <a:cs typeface="+mj-cs"/>
                <a:sym typeface="Helvetica Neue"/>
              </a:rPr>
              <a:t>%\SysWow64, а 64-разрядная версия </a:t>
            </a:r>
            <a:r>
              <a:rPr lang="ru-RU" sz="2200" dirty="0" err="1" smtClean="0">
                <a:effectLst/>
                <a:latin typeface="+mj-lt"/>
                <a:ea typeface="+mj-ea"/>
                <a:cs typeface="+mj-cs"/>
                <a:sym typeface="Helvetica Neue"/>
              </a:rPr>
              <a:t>MSCorEE.dll</a:t>
            </a:r>
            <a:r>
              <a:rPr lang="ru-RU" sz="2200" dirty="0" smtClean="0">
                <a:effectLst/>
                <a:latin typeface="+mj-lt"/>
                <a:ea typeface="+mj-ea"/>
                <a:cs typeface="+mj-cs"/>
                <a:sym typeface="Helvetica Neue"/>
              </a:rPr>
              <a:t> размещается в каталоге %</a:t>
            </a:r>
            <a:r>
              <a:rPr lang="ru-RU" sz="2200" dirty="0" err="1" smtClean="0">
                <a:effectLst/>
                <a:latin typeface="+mj-lt"/>
                <a:ea typeface="+mj-ea"/>
                <a:cs typeface="+mj-cs"/>
                <a:sym typeface="Helvetica Neue"/>
              </a:rPr>
              <a:t>SystemRoot</a:t>
            </a:r>
            <a:r>
              <a:rPr lang="ru-RU" sz="2200" dirty="0" smtClean="0">
                <a:effectLst/>
                <a:latin typeface="+mj-lt"/>
                <a:ea typeface="+mj-ea"/>
                <a:cs typeface="+mj-cs"/>
                <a:sym typeface="Helvetica Neue"/>
              </a:rPr>
              <a:t>%\System32 (это сделано из </a:t>
            </a:r>
            <a:r>
              <a:rPr lang="ru-RU" sz="2200" dirty="0" err="1" smtClean="0">
                <a:effectLst/>
                <a:latin typeface="+mj-lt"/>
                <a:ea typeface="+mj-ea"/>
                <a:cs typeface="+mj-cs"/>
                <a:sym typeface="Helvetica Neue"/>
              </a:rPr>
              <a:t>сооб</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ражении</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обратнои</a:t>
            </a:r>
            <a:r>
              <a:rPr lang="ru-RU" sz="2200" dirty="0" smtClean="0">
                <a:effectLst/>
                <a:latin typeface="+mj-lt"/>
                <a:ea typeface="+mj-ea"/>
                <a:cs typeface="+mj-cs"/>
                <a:sym typeface="Helvetica Neue"/>
              </a:rPr>
              <a:t>̆ совместимости). Далее </a:t>
            </a:r>
            <a:r>
              <a:rPr lang="ru-RU" sz="2200" dirty="0" err="1" smtClean="0">
                <a:effectLst/>
                <a:latin typeface="+mj-lt"/>
                <a:ea typeface="+mj-ea"/>
                <a:cs typeface="+mj-cs"/>
                <a:sym typeface="Helvetica Neue"/>
              </a:rPr>
              <a:t>основнои</a:t>
            </a:r>
            <a:r>
              <a:rPr lang="ru-RU" sz="2200" dirty="0" smtClean="0">
                <a:effectLst/>
                <a:latin typeface="+mj-lt"/>
                <a:ea typeface="+mj-ea"/>
                <a:cs typeface="+mj-cs"/>
                <a:sym typeface="Helvetica Neue"/>
              </a:rPr>
              <a:t>̆ поток вызывает </a:t>
            </a:r>
            <a:r>
              <a:rPr lang="ru-RU" sz="2200" dirty="0" err="1" smtClean="0">
                <a:effectLst/>
                <a:latin typeface="+mj-lt"/>
                <a:ea typeface="+mj-ea"/>
                <a:cs typeface="+mj-cs"/>
                <a:sym typeface="Helvetica Neue"/>
              </a:rPr>
              <a:t>определенныи</a:t>
            </a:r>
            <a:r>
              <a:rPr lang="ru-RU" sz="2200" dirty="0" smtClean="0">
                <a:effectLst/>
                <a:latin typeface="+mj-lt"/>
                <a:ea typeface="+mj-ea"/>
                <a:cs typeface="+mj-cs"/>
                <a:sym typeface="Helvetica Neue"/>
              </a:rPr>
              <a:t>̆ в библиотеке </a:t>
            </a:r>
            <a:r>
              <a:rPr lang="ru-RU" sz="2200" dirty="0" err="1" smtClean="0">
                <a:effectLst/>
                <a:latin typeface="+mj-lt"/>
                <a:ea typeface="+mj-ea"/>
                <a:cs typeface="+mj-cs"/>
                <a:sym typeface="Helvetica Neue"/>
              </a:rPr>
              <a:t>MSCorEE.dll</a:t>
            </a:r>
            <a:r>
              <a:rPr lang="ru-RU" sz="2200" dirty="0" smtClean="0">
                <a:effectLst/>
                <a:latin typeface="+mj-lt"/>
                <a:ea typeface="+mj-ea"/>
                <a:cs typeface="+mj-cs"/>
                <a:sym typeface="Helvetica Neue"/>
              </a:rPr>
              <a:t> метод, </a:t>
            </a:r>
            <a:r>
              <a:rPr lang="ru-RU" sz="2200" dirty="0" err="1" smtClean="0">
                <a:effectLst/>
                <a:latin typeface="+mj-lt"/>
                <a:ea typeface="+mj-ea"/>
                <a:cs typeface="+mj-cs"/>
                <a:sym typeface="Helvetica Neue"/>
              </a:rPr>
              <a:t>которыи</a:t>
            </a:r>
            <a:r>
              <a:rPr lang="ru-RU" sz="2200" dirty="0" smtClean="0">
                <a:effectLst/>
                <a:latin typeface="+mj-lt"/>
                <a:ea typeface="+mj-ea"/>
                <a:cs typeface="+mj-cs"/>
                <a:sym typeface="Helvetica Neue"/>
              </a:rPr>
              <a:t>̆ инициализирует CLR, загружает сборку EXE, а затем вызывает ее метод </a:t>
            </a:r>
            <a:r>
              <a:rPr lang="ru-RU" sz="2200" dirty="0" err="1" smtClean="0">
                <a:effectLst/>
                <a:latin typeface="+mj-lt"/>
                <a:ea typeface="+mj-ea"/>
                <a:cs typeface="+mj-cs"/>
                <a:sym typeface="Helvetica Neue"/>
              </a:rPr>
              <a:t>Main</a:t>
            </a:r>
            <a:r>
              <a:rPr lang="ru-RU" sz="2200" dirty="0" smtClean="0">
                <a:effectLst/>
                <a:latin typeface="+mj-lt"/>
                <a:ea typeface="+mj-ea"/>
                <a:cs typeface="+mj-cs"/>
                <a:sym typeface="Helvetica Neue"/>
              </a:rPr>
              <a:t>, в котором содержится точка входа. На этом процедура запуска управляемого приложения считается завершенной1. </a:t>
            </a:r>
            <a:endParaRPr lang="ru-RU" dirty="0" smtClean="0"/>
          </a:p>
          <a:p>
            <a:endParaRPr lang="en-US" dirty="0"/>
          </a:p>
        </p:txBody>
      </p:sp>
    </p:spTree>
    <p:extLst>
      <p:ext uri="{BB962C8B-B14F-4D97-AF65-F5344CB8AC3E}">
        <p14:creationId xmlns:p14="http://schemas.microsoft.com/office/powerpoint/2010/main" val="27991752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Shape 267"/>
          <p:cNvSpPr>
            <a:spLocks noGrp="1" noRot="1" noChangeAspect="1"/>
          </p:cNvSpPr>
          <p:nvPr>
            <p:ph type="sldImg"/>
          </p:nvPr>
        </p:nvSpPr>
        <p:spPr>
          <a:prstGeom prst="rect">
            <a:avLst/>
          </a:prstGeom>
        </p:spPr>
        <p:txBody>
          <a:bodyPr/>
          <a:lstStyle/>
          <a:p>
            <a:pPr lvl="0"/>
            <a:endParaRPr/>
          </a:p>
        </p:txBody>
      </p:sp>
      <p:sp>
        <p:nvSpPr>
          <p:cNvPr id="268" name="Shape 268"/>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dirty="0">
                <a:latin typeface="Calibri"/>
                <a:ea typeface="Calibri"/>
                <a:cs typeface="Calibri"/>
                <a:sym typeface="Calibri"/>
              </a:rPr>
              <a:t>CLR представляет собой что-то вроде хоста для многочисленных служб времени исполнения – управление памятью, верификация кода, загрузка </a:t>
            </a:r>
            <a:endParaRPr lang="en-US" sz="1200" dirty="0" smtClean="0">
              <a:latin typeface="Calibri"/>
              <a:ea typeface="Calibri"/>
              <a:cs typeface="Calibri"/>
              <a:sym typeface="Calibri"/>
            </a:endParaRPr>
          </a:p>
          <a:p>
            <a:pPr lvl="0" defTabSz="914400">
              <a:lnSpc>
                <a:spcPct val="100000"/>
              </a:lnSpc>
              <a:spcBef>
                <a:spcPts val="400"/>
              </a:spcBef>
              <a:defRPr sz="1800"/>
            </a:pPr>
            <a:endParaRPr lang="en-US" sz="1200" dirty="0" smtClean="0">
              <a:latin typeface="Calibri"/>
              <a:ea typeface="Calibri"/>
              <a:cs typeface="Calibri"/>
              <a:sym typeface="Calibri"/>
            </a:endParaRPr>
          </a:p>
          <a:p>
            <a:pPr marL="327927" marR="360679" lvl="0" indent="-170447" algn="just">
              <a:buSzPct val="100000"/>
              <a:buChar char="•"/>
            </a:pPr>
            <a:r>
              <a:rPr lang="ru-RU" sz="1200" b="1" dirty="0" smtClean="0"/>
              <a:t>Загрузчик классов (</a:t>
            </a:r>
            <a:r>
              <a:rPr lang="ru-RU" sz="1200" b="1" dirty="0" err="1" smtClean="0"/>
              <a:t>Class</a:t>
            </a:r>
            <a:r>
              <a:rPr lang="ru-RU" sz="1200" b="1" dirty="0" smtClean="0"/>
              <a:t> </a:t>
            </a:r>
            <a:r>
              <a:rPr lang="ru-RU" sz="1200" b="1" dirty="0" err="1" smtClean="0"/>
              <a:t>Loader</a:t>
            </a:r>
            <a:r>
              <a:rPr lang="ru-RU" sz="1200" b="1" dirty="0" smtClean="0"/>
              <a:t>)</a:t>
            </a:r>
            <a:r>
              <a:rPr lang="ru-RU" sz="1200" dirty="0" smtClean="0"/>
              <a:t> находит и загружает все сборки, которые требуются приложению. Сборки к этому моменту будут уже скомпилированы в MSIL</a:t>
            </a:r>
          </a:p>
          <a:p>
            <a:pPr marL="327927" marR="360679" lvl="0" indent="-170447" algn="just">
              <a:buSzPct val="100000"/>
              <a:buChar char="•"/>
            </a:pPr>
            <a:r>
              <a:rPr lang="ru-RU" sz="1200" b="1" dirty="0" smtClean="0"/>
              <a:t>MSIL-</a:t>
            </a:r>
            <a:r>
              <a:rPr lang="ru-RU" sz="1200" b="1" dirty="0" err="1" smtClean="0"/>
              <a:t>to</a:t>
            </a:r>
            <a:r>
              <a:rPr lang="ru-RU" sz="1200" b="1" dirty="0" smtClean="0"/>
              <a:t>-</a:t>
            </a:r>
            <a:r>
              <a:rPr lang="ru-RU" sz="1200" b="1" dirty="0" err="1" smtClean="0"/>
              <a:t>native</a:t>
            </a:r>
            <a:r>
              <a:rPr lang="ru-RU" sz="1200" b="1" dirty="0" smtClean="0"/>
              <a:t> компилятор</a:t>
            </a:r>
            <a:r>
              <a:rPr lang="ru-RU" sz="1200" dirty="0" smtClean="0"/>
              <a:t> проверяет MSIL код, а затем компилирует все сборки в машинный код, готовый к исполнению</a:t>
            </a:r>
          </a:p>
          <a:p>
            <a:pPr marL="327927" marR="360679" lvl="0" indent="-170447" algn="just">
              <a:buSzPct val="100000"/>
              <a:buChar char="•"/>
            </a:pPr>
            <a:r>
              <a:rPr lang="ru-RU" sz="1200" b="1" dirty="0" err="1" smtClean="0"/>
              <a:t>Code</a:t>
            </a:r>
            <a:r>
              <a:rPr lang="ru-RU" sz="1200" b="1" dirty="0" smtClean="0"/>
              <a:t> </a:t>
            </a:r>
            <a:r>
              <a:rPr lang="ru-RU" sz="1200" b="1" dirty="0" err="1" smtClean="0"/>
              <a:t>Manager</a:t>
            </a:r>
            <a:r>
              <a:rPr lang="ru-RU" sz="1200" dirty="0" smtClean="0"/>
              <a:t> загружает исполняемую сборку и запускает метод </a:t>
            </a:r>
            <a:r>
              <a:rPr lang="ru-RU" sz="1200" dirty="0" err="1" smtClean="0"/>
              <a:t>Main</a:t>
            </a:r>
            <a:endParaRPr lang="ru-RU" sz="1200" dirty="0" smtClean="0"/>
          </a:p>
          <a:p>
            <a:pPr marL="327927" marR="360679" lvl="0" indent="-170447" algn="just">
              <a:buSzPct val="100000"/>
              <a:buChar char="•"/>
            </a:pPr>
            <a:r>
              <a:rPr lang="ru-RU" sz="1200" b="1" dirty="0" err="1" smtClean="0"/>
              <a:t>Garbage</a:t>
            </a:r>
            <a:r>
              <a:rPr lang="ru-RU" sz="1200" b="1" dirty="0" smtClean="0"/>
              <a:t> </a:t>
            </a:r>
            <a:r>
              <a:rPr lang="ru-RU" sz="1200" b="1" dirty="0" err="1" smtClean="0"/>
              <a:t>Collector</a:t>
            </a:r>
            <a:r>
              <a:rPr lang="ru-RU" sz="1200" dirty="0" smtClean="0"/>
              <a:t> обеспечивает автоматическое управление памятью жизни всех объектов, которые создает приложение</a:t>
            </a:r>
          </a:p>
          <a:p>
            <a:pPr marL="327927" marR="360679" lvl="0" indent="-170447" algn="just">
              <a:buSzPct val="100000"/>
              <a:buChar char="•"/>
            </a:pPr>
            <a:r>
              <a:rPr lang="ru-RU" sz="1200" b="1" dirty="0" err="1" smtClean="0"/>
              <a:t>Exception</a:t>
            </a:r>
            <a:r>
              <a:rPr lang="ru-RU" sz="1200" b="1" dirty="0" smtClean="0"/>
              <a:t> </a:t>
            </a:r>
            <a:r>
              <a:rPr lang="ru-RU" sz="1200" b="1" dirty="0" err="1" smtClean="0"/>
              <a:t>Manager</a:t>
            </a:r>
            <a:r>
              <a:rPr lang="ru-RU" sz="1200" dirty="0" smtClean="0"/>
              <a:t> предоставляет структурированную обработку исключений для .NET приложений, которая интегрирована с структурированной обработкой исключений </a:t>
            </a:r>
            <a:r>
              <a:rPr lang="ru-RU" sz="1200" dirty="0" err="1" smtClean="0"/>
              <a:t>Windows</a:t>
            </a:r>
            <a:endParaRPr lang="ru-RU" sz="1200" dirty="0" smtClean="0"/>
          </a:p>
          <a:p>
            <a:pPr lvl="0" defTabSz="914400">
              <a:lnSpc>
                <a:spcPct val="100000"/>
              </a:lnSpc>
              <a:spcBef>
                <a:spcPts val="400"/>
              </a:spcBef>
              <a:defRPr sz="1800"/>
            </a:pPr>
            <a:endParaRPr lang="en-US" sz="1200" dirty="0" smtClean="0">
              <a:latin typeface="Calibri"/>
              <a:ea typeface="Calibri"/>
              <a:cs typeface="Calibri"/>
              <a:sym typeface="Calibri"/>
            </a:endParaRPr>
          </a:p>
          <a:p>
            <a:pPr lvl="0" defTabSz="914400">
              <a:lnSpc>
                <a:spcPct val="100000"/>
              </a:lnSpc>
              <a:spcBef>
                <a:spcPts val="400"/>
              </a:spcBef>
              <a:defRPr sz="1800"/>
            </a:pPr>
            <a:endParaRPr sz="1200" dirty="0">
              <a:latin typeface="Calibri"/>
              <a:ea typeface="Calibri"/>
              <a:cs typeface="Calibri"/>
              <a:sym typeface="Calibri"/>
            </a:endParaRPr>
          </a:p>
          <a:p>
            <a:pPr lvl="0" defTabSz="914400">
              <a:lnSpc>
                <a:spcPct val="100000"/>
              </a:lnSpc>
              <a:spcBef>
                <a:spcPts val="400"/>
              </a:spcBef>
              <a:defRPr sz="1800"/>
            </a:pPr>
            <a:r>
              <a:rPr sz="1200" dirty="0">
                <a:latin typeface="Calibri"/>
                <a:ea typeface="Calibri"/>
                <a:cs typeface="Calibri"/>
                <a:sym typeface="Calibri"/>
              </a:rPr>
              <a:t>При запуске исполняемого файла Windows анализирует заголовок EXE-файла для определения того, какое именно адресное пространство необходимо для его работы — 32- или 64-разрядное. </a:t>
            </a:r>
          </a:p>
          <a:p>
            <a:pPr lvl="0" defTabSz="914400">
              <a:lnSpc>
                <a:spcPct val="100000"/>
              </a:lnSpc>
              <a:spcBef>
                <a:spcPts val="400"/>
              </a:spcBef>
              <a:defRPr sz="1800"/>
            </a:pPr>
            <a:r>
              <a:rPr sz="1200" dirty="0">
                <a:latin typeface="Calibri"/>
                <a:ea typeface="Calibri"/>
                <a:cs typeface="Calibri"/>
                <a:sym typeface="Calibri"/>
              </a:rPr>
              <a:t>После анализа заголовка EXE-файла для выяснения того, какой процесс не- обходимо запустить — 32- или 64-разрядный, — Windows загружает в адресное </a:t>
            </a:r>
          </a:p>
          <a:p>
            <a:pPr lvl="0" defTabSz="914400">
              <a:lnSpc>
                <a:spcPct val="100000"/>
              </a:lnSpc>
              <a:spcBef>
                <a:spcPts val="400"/>
              </a:spcBef>
              <a:defRPr sz="1800"/>
            </a:pPr>
            <a:r>
              <a:rPr sz="1200" dirty="0">
                <a:latin typeface="Calibri"/>
                <a:ea typeface="Calibri"/>
                <a:cs typeface="Calibri"/>
                <a:sym typeface="Calibri"/>
              </a:rPr>
              <a:t>пространство процесса соответствующую версию библиотеки MSCorEE.dll </a:t>
            </a:r>
          </a:p>
          <a:p>
            <a:pPr lvl="0" defTabSz="914400">
              <a:lnSpc>
                <a:spcPct val="100000"/>
              </a:lnSpc>
              <a:spcBef>
                <a:spcPts val="400"/>
              </a:spcBef>
              <a:defRPr sz="1800"/>
            </a:pPr>
            <a:r>
              <a:rPr sz="1200" dirty="0">
                <a:latin typeface="Calibri"/>
                <a:ea typeface="Calibri"/>
                <a:cs typeface="Calibri"/>
                <a:sym typeface="Calibri"/>
              </a:rPr>
              <a:t>Далее основной поток вызывает определенный в библиотеке MSCorEE.dll метод, который инициализирует CLR, загружает сборку EXE, а затем вызывает ее метод Main, в котором содержится точка входа. На этом процедура запуска управляемого приложения считается завершенной </a:t>
            </a:r>
          </a:p>
        </p:txBody>
      </p:sp>
    </p:spTree>
    <p:extLst>
      <p:ext uri="{BB962C8B-B14F-4D97-AF65-F5344CB8AC3E}">
        <p14:creationId xmlns:p14="http://schemas.microsoft.com/office/powerpoint/2010/main" val="10252023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ru-RU" dirty="0" smtClean="0"/>
              <a:t>Основными компонентами CLR являются</a:t>
            </a:r>
            <a:endParaRPr lang="en-US" dirty="0" smtClean="0"/>
          </a:p>
          <a:p>
            <a:r>
              <a:rPr lang="ru-RU" dirty="0" smtClean="0"/>
              <a:t>загрузчик классов</a:t>
            </a:r>
            <a:endParaRPr lang="en-US" dirty="0" smtClean="0"/>
          </a:p>
          <a:p>
            <a:r>
              <a:rPr lang="ru-RU" dirty="0" smtClean="0"/>
              <a:t>верификатор</a:t>
            </a:r>
            <a:endParaRPr lang="en-US" dirty="0" smtClean="0"/>
          </a:p>
          <a:p>
            <a:r>
              <a:rPr lang="ru-RU" dirty="0" smtClean="0"/>
              <a:t>JIТ-компиляторы</a:t>
            </a:r>
            <a:endParaRPr lang="en-US" dirty="0" smtClean="0"/>
          </a:p>
          <a:p>
            <a:r>
              <a:rPr lang="ru-RU" dirty="0" smtClean="0"/>
              <a:t>средства поддержки исполнения, такие как управление кодом, безопасностью, сборка мусора, управление исключениями, отладкой, </a:t>
            </a:r>
            <a:r>
              <a:rPr lang="ru-RU" dirty="0" err="1" smtClean="0"/>
              <a:t>маршалингом</a:t>
            </a:r>
            <a:r>
              <a:rPr lang="ru-RU" dirty="0" smtClean="0"/>
              <a:t>, потоками и т. д.</a:t>
            </a:r>
            <a:endParaRPr lang="en-US" dirty="0" smtClean="0"/>
          </a:p>
          <a:p>
            <a:pPr marL="157479" marR="360679" lvl="0" algn="just"/>
            <a:r>
              <a:rPr lang="ru-RU" sz="2400" b="1" dirty="0" smtClean="0"/>
              <a:t>CLR содержит несколько компонентов, которые при запуске .NET </a:t>
            </a:r>
            <a:r>
              <a:rPr lang="ru-RU" sz="2400" b="1" dirty="0" err="1" smtClean="0"/>
              <a:t>Framework</a:t>
            </a:r>
            <a:r>
              <a:rPr lang="ru-RU" sz="2400" b="1" dirty="0" smtClean="0"/>
              <a:t> приложений выполняют следующие задачи:</a:t>
            </a:r>
          </a:p>
          <a:p>
            <a:pPr marL="327927" marR="360679" lvl="0" indent="-170447" algn="just">
              <a:buSzPct val="100000"/>
              <a:buChar char="•"/>
            </a:pPr>
            <a:r>
              <a:rPr lang="ru-RU" sz="2400" b="1" dirty="0" smtClean="0"/>
              <a:t>Загрузчик классов (</a:t>
            </a:r>
            <a:r>
              <a:rPr lang="ru-RU" sz="2400" b="1" dirty="0" err="1" smtClean="0"/>
              <a:t>Class</a:t>
            </a:r>
            <a:r>
              <a:rPr lang="ru-RU" sz="2400" b="1" dirty="0" smtClean="0"/>
              <a:t> </a:t>
            </a:r>
            <a:r>
              <a:rPr lang="ru-RU" sz="2400" b="1" dirty="0" err="1" smtClean="0"/>
              <a:t>Loader</a:t>
            </a:r>
            <a:r>
              <a:rPr lang="ru-RU" sz="2400" b="1" dirty="0" smtClean="0"/>
              <a:t>)</a:t>
            </a:r>
            <a:r>
              <a:rPr lang="ru-RU" sz="2400" dirty="0" smtClean="0"/>
              <a:t> находит и загружает все сборки, которые требуются приложению. Сборки к этому моменту будут уже скомпилированы в MSIL</a:t>
            </a:r>
          </a:p>
          <a:p>
            <a:pPr marL="327927" marR="360679" lvl="0" indent="-170447" algn="just">
              <a:buSzPct val="100000"/>
              <a:buChar char="•"/>
            </a:pPr>
            <a:r>
              <a:rPr lang="ru-RU" sz="2400" b="1" dirty="0" smtClean="0"/>
              <a:t>MSIL-</a:t>
            </a:r>
            <a:r>
              <a:rPr lang="ru-RU" sz="2400" b="1" dirty="0" err="1" smtClean="0"/>
              <a:t>to</a:t>
            </a:r>
            <a:r>
              <a:rPr lang="ru-RU" sz="2400" b="1" dirty="0" smtClean="0"/>
              <a:t>-</a:t>
            </a:r>
            <a:r>
              <a:rPr lang="ru-RU" sz="2400" b="1" dirty="0" err="1" smtClean="0"/>
              <a:t>native</a:t>
            </a:r>
            <a:r>
              <a:rPr lang="ru-RU" sz="2400" b="1" dirty="0" smtClean="0"/>
              <a:t> компилятор</a:t>
            </a:r>
            <a:r>
              <a:rPr lang="ru-RU" sz="2400" dirty="0" smtClean="0"/>
              <a:t> проверяет MSIL код, а затем компилирует все сборки в машинный код, готовый к исполнению</a:t>
            </a:r>
          </a:p>
          <a:p>
            <a:pPr marL="327927" marR="360679" lvl="0" indent="-170447" algn="just">
              <a:buSzPct val="100000"/>
              <a:buChar char="•"/>
            </a:pPr>
            <a:r>
              <a:rPr lang="ru-RU" sz="2400" b="1" dirty="0" err="1" smtClean="0"/>
              <a:t>Code</a:t>
            </a:r>
            <a:r>
              <a:rPr lang="ru-RU" sz="2400" b="1" dirty="0" smtClean="0"/>
              <a:t> </a:t>
            </a:r>
            <a:r>
              <a:rPr lang="ru-RU" sz="2400" b="1" dirty="0" err="1" smtClean="0"/>
              <a:t>Manager</a:t>
            </a:r>
            <a:r>
              <a:rPr lang="ru-RU" sz="2400" dirty="0" smtClean="0"/>
              <a:t> загружает исполняемую сборку и запускает метод </a:t>
            </a:r>
            <a:r>
              <a:rPr lang="ru-RU" sz="2400" dirty="0" err="1" smtClean="0"/>
              <a:t>Main</a:t>
            </a:r>
            <a:endParaRPr lang="ru-RU" sz="2400" dirty="0" smtClean="0"/>
          </a:p>
          <a:p>
            <a:pPr marL="327927" marR="360679" lvl="0" indent="-170447" algn="just">
              <a:buSzPct val="100000"/>
              <a:buChar char="•"/>
            </a:pPr>
            <a:r>
              <a:rPr lang="ru-RU" sz="2400" b="1" dirty="0" err="1" smtClean="0"/>
              <a:t>Garbage</a:t>
            </a:r>
            <a:r>
              <a:rPr lang="ru-RU" sz="2400" b="1" dirty="0" smtClean="0"/>
              <a:t> </a:t>
            </a:r>
            <a:r>
              <a:rPr lang="ru-RU" sz="2400" b="1" dirty="0" err="1" smtClean="0"/>
              <a:t>Collector</a:t>
            </a:r>
            <a:r>
              <a:rPr lang="ru-RU" sz="2400" dirty="0" smtClean="0"/>
              <a:t> обеспечивает автоматическое управление памятью жизни всех объектов, которые создает приложение</a:t>
            </a:r>
          </a:p>
          <a:p>
            <a:pPr marL="327927" marR="360679" lvl="0" indent="-170447" algn="just">
              <a:buSzPct val="100000"/>
              <a:buChar char="•"/>
            </a:pPr>
            <a:r>
              <a:rPr lang="ru-RU" sz="2400" b="1" dirty="0" err="1" smtClean="0"/>
              <a:t>Exception</a:t>
            </a:r>
            <a:r>
              <a:rPr lang="ru-RU" sz="2400" b="1" dirty="0" smtClean="0"/>
              <a:t> </a:t>
            </a:r>
            <a:r>
              <a:rPr lang="ru-RU" sz="2400" b="1" dirty="0" err="1" smtClean="0"/>
              <a:t>Manager</a:t>
            </a:r>
            <a:r>
              <a:rPr lang="ru-RU" sz="2400" dirty="0" smtClean="0"/>
              <a:t> предоставляет структурированную обработку исключений для .NET приложений, которая интегрирована с структурированной обработкой исключений </a:t>
            </a:r>
            <a:r>
              <a:rPr lang="ru-RU" sz="2400" dirty="0" err="1" smtClean="0"/>
              <a:t>Windows</a:t>
            </a:r>
            <a:endParaRPr lang="ru-RU" sz="2400" dirty="0" smtClean="0"/>
          </a:p>
          <a:p>
            <a:endParaRPr lang="en-US" dirty="0"/>
          </a:p>
        </p:txBody>
      </p:sp>
    </p:spTree>
    <p:extLst>
      <p:ext uri="{BB962C8B-B14F-4D97-AF65-F5344CB8AC3E}">
        <p14:creationId xmlns:p14="http://schemas.microsoft.com/office/powerpoint/2010/main" val="6691610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www.telerik.com</a:t>
            </a:r>
            <a:r>
              <a:rPr lang="en-US" dirty="0" smtClean="0"/>
              <a:t>/blogs/understanding-net-just-in-time-compilation</a:t>
            </a:r>
            <a:endParaRPr lang="en-US" dirty="0"/>
          </a:p>
        </p:txBody>
      </p:sp>
    </p:spTree>
    <p:extLst>
      <p:ext uri="{BB962C8B-B14F-4D97-AF65-F5344CB8AC3E}">
        <p14:creationId xmlns:p14="http://schemas.microsoft.com/office/powerpoint/2010/main" val="20948362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r>
              <a:rPr lang="ru-RU" sz="2200" dirty="0" smtClean="0">
                <a:effectLst/>
                <a:latin typeface="+mj-lt"/>
                <a:ea typeface="+mj-ea"/>
                <a:cs typeface="+mj-cs"/>
                <a:sym typeface="Helvetica Neue"/>
              </a:rPr>
              <a:t>Любое </a:t>
            </a:r>
            <a:r>
              <a:rPr lang="ru-RU" sz="2200" dirty="0" err="1" smtClean="0">
                <a:effectLst/>
                <a:latin typeface="+mj-lt"/>
                <a:ea typeface="+mj-ea"/>
                <a:cs typeface="+mj-cs"/>
                <a:sym typeface="Helvetica Neue"/>
              </a:rPr>
              <a:t>Windows</a:t>
            </a:r>
            <a:r>
              <a:rPr lang="ru-RU" sz="2200" dirty="0" smtClean="0">
                <a:effectLst/>
                <a:latin typeface="+mj-lt"/>
                <a:ea typeface="+mj-ea"/>
                <a:cs typeface="+mj-cs"/>
                <a:sym typeface="Helvetica Neue"/>
              </a:rPr>
              <a:t>-приложение может стать хостом (управляющим приложением) для CLR. Однако не следует создавать экземпляры COM-сервера CLR функцией</a:t>
            </a:r>
            <a:r>
              <a:rPr lang="ru-RU" sz="2200" baseline="0" dirty="0" smtClean="0">
                <a:effectLst/>
                <a:latin typeface="+mj-lt"/>
                <a:ea typeface="+mj-ea"/>
                <a:cs typeface="+mj-cs"/>
                <a:sym typeface="Helvetica Neue"/>
              </a:rPr>
              <a:t> </a:t>
            </a:r>
            <a:r>
              <a:rPr lang="ru-RU" sz="2200" dirty="0" err="1" smtClean="0">
                <a:effectLst/>
                <a:latin typeface="+mj-lt"/>
                <a:ea typeface="+mj-ea"/>
                <a:cs typeface="+mj-cs"/>
                <a:sym typeface="Helvetica Neue"/>
              </a:rPr>
              <a:t>CoCreateInstance</a:t>
            </a:r>
            <a:r>
              <a:rPr lang="ru-RU" sz="2200" dirty="0" smtClean="0">
                <a:effectLst/>
                <a:latin typeface="+mj-lt"/>
                <a:ea typeface="+mj-ea"/>
                <a:cs typeface="+mj-cs"/>
                <a:sym typeface="Helvetica Neue"/>
              </a:rPr>
              <a:t>; вместо этого неуправляемый</a:t>
            </a:r>
            <a:r>
              <a:rPr lang="ru-RU" sz="2200" baseline="0" dirty="0" smtClean="0">
                <a:effectLst/>
                <a:latin typeface="+mj-lt"/>
                <a:ea typeface="+mj-ea"/>
                <a:cs typeface="+mj-cs"/>
                <a:sym typeface="Helvetica Neue"/>
              </a:rPr>
              <a:t> </a:t>
            </a:r>
            <a:r>
              <a:rPr lang="ru-RU" sz="2200" dirty="0" smtClean="0">
                <a:effectLst/>
                <a:latin typeface="+mj-lt"/>
                <a:ea typeface="+mj-ea"/>
                <a:cs typeface="+mj-cs"/>
                <a:sym typeface="Helvetica Neue"/>
              </a:rPr>
              <a:t>хост должен вызывать функцию </a:t>
            </a:r>
            <a:r>
              <a:rPr lang="ru-RU" sz="2200" dirty="0" err="1" smtClean="0">
                <a:effectLst/>
                <a:latin typeface="+mj-lt"/>
                <a:ea typeface="+mj-ea"/>
                <a:cs typeface="+mj-cs"/>
                <a:sym typeface="Helvetica Neue"/>
              </a:rPr>
              <a:t>CLRCreateInstance</a:t>
            </a:r>
            <a:r>
              <a:rPr lang="ru-RU" sz="2200" dirty="0" smtClean="0">
                <a:effectLst/>
                <a:latin typeface="+mj-lt"/>
                <a:ea typeface="+mj-ea"/>
                <a:cs typeface="+mj-cs"/>
                <a:sym typeface="Helvetica Neue"/>
              </a:rPr>
              <a:t>, объявленную в </a:t>
            </a:r>
            <a:r>
              <a:rPr lang="ru-RU" sz="2200" dirty="0" err="1" smtClean="0">
                <a:effectLst/>
                <a:latin typeface="+mj-lt"/>
                <a:ea typeface="+mj-ea"/>
                <a:cs typeface="+mj-cs"/>
                <a:sym typeface="Helvetica Neue"/>
              </a:rPr>
              <a:t>файле</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MetaHost.h</a:t>
            </a:r>
            <a:r>
              <a:rPr lang="ru-RU" sz="2200" dirty="0" smtClean="0">
                <a:effectLst/>
                <a:latin typeface="+mj-lt"/>
                <a:ea typeface="+mj-ea"/>
                <a:cs typeface="+mj-cs"/>
                <a:sym typeface="Helvetica Neue"/>
              </a:rPr>
              <a:t>. Эта функция реализована в библиотеке </a:t>
            </a:r>
            <a:r>
              <a:rPr lang="ru-RU" sz="2200" dirty="0" err="1" smtClean="0">
                <a:effectLst/>
                <a:latin typeface="+mj-lt"/>
                <a:ea typeface="+mj-ea"/>
                <a:cs typeface="+mj-cs"/>
                <a:sym typeface="Helvetica Neue"/>
              </a:rPr>
              <a:t>MSCorEE.dll</a:t>
            </a:r>
            <a:r>
              <a:rPr lang="ru-RU" sz="2200" dirty="0" smtClean="0">
                <a:effectLst/>
                <a:latin typeface="+mj-lt"/>
                <a:ea typeface="+mj-ea"/>
                <a:cs typeface="+mj-cs"/>
                <a:sym typeface="Helvetica Neue"/>
              </a:rPr>
              <a:t>, которая обычно расположена в каталоге </a:t>
            </a:r>
            <a:r>
              <a:rPr lang="ru-RU" sz="2200" dirty="0" err="1" smtClean="0">
                <a:effectLst/>
                <a:latin typeface="+mj-lt"/>
                <a:ea typeface="+mj-ea"/>
                <a:cs typeface="+mj-cs"/>
                <a:sym typeface="Helvetica Neue"/>
              </a:rPr>
              <a:t>C</a:t>
            </a:r>
            <a:r>
              <a:rPr lang="ru-RU" sz="2200" dirty="0" smtClean="0">
                <a:effectLst/>
                <a:latin typeface="+mj-lt"/>
                <a:ea typeface="+mj-ea"/>
                <a:cs typeface="+mj-cs"/>
                <a:sym typeface="Helvetica Neue"/>
              </a:rPr>
              <a:t>:\</a:t>
            </a:r>
            <a:r>
              <a:rPr lang="ru-RU" sz="2200" dirty="0" err="1" smtClean="0">
                <a:effectLst/>
                <a:latin typeface="+mj-lt"/>
                <a:ea typeface="+mj-ea"/>
                <a:cs typeface="+mj-cs"/>
                <a:sym typeface="Helvetica Neue"/>
              </a:rPr>
              <a:t>Windows</a:t>
            </a:r>
            <a:r>
              <a:rPr lang="ru-RU" sz="2200" dirty="0" smtClean="0">
                <a:effectLst/>
                <a:latin typeface="+mj-lt"/>
                <a:ea typeface="+mj-ea"/>
                <a:cs typeface="+mj-cs"/>
                <a:sym typeface="Helvetica Neue"/>
              </a:rPr>
              <a:t>\ System32. Обычно эту библиотеку называют </a:t>
            </a:r>
            <a:r>
              <a:rPr lang="ru-RU" sz="2200" i="1" dirty="0" err="1" smtClean="0">
                <a:effectLst/>
                <a:latin typeface="+mj-lt"/>
                <a:ea typeface="+mj-ea"/>
                <a:cs typeface="+mj-cs"/>
                <a:sym typeface="Helvetica Neue"/>
              </a:rPr>
              <a:t>оболочкои</a:t>
            </a:r>
            <a:r>
              <a:rPr lang="ru-RU" sz="2200" i="1" dirty="0" smtClean="0">
                <a:effectLst/>
                <a:latin typeface="+mj-lt"/>
                <a:ea typeface="+mj-ea"/>
                <a:cs typeface="+mj-cs"/>
                <a:sym typeface="Helvetica Neue"/>
              </a:rPr>
              <a:t>̆ совместимости </a:t>
            </a:r>
            <a:r>
              <a:rPr lang="ru-RU" sz="2200" dirty="0" smtClean="0">
                <a:effectLst/>
                <a:latin typeface="+mj-lt"/>
                <a:ea typeface="+mj-ea"/>
                <a:cs typeface="+mj-cs"/>
                <a:sym typeface="Helvetica Neue"/>
              </a:rPr>
              <a:t>(</a:t>
            </a:r>
            <a:r>
              <a:rPr lang="ru-RU" sz="2200" dirty="0" err="1" smtClean="0">
                <a:effectLst/>
                <a:latin typeface="+mj-lt"/>
                <a:ea typeface="+mj-ea"/>
                <a:cs typeface="+mj-cs"/>
                <a:sym typeface="Helvetica Neue"/>
              </a:rPr>
              <a:t>shim</a:t>
            </a:r>
            <a:r>
              <a:rPr lang="ru-RU" sz="2200" dirty="0" smtClean="0">
                <a:effectLst/>
                <a:latin typeface="+mj-lt"/>
                <a:ea typeface="+mj-ea"/>
                <a:cs typeface="+mj-cs"/>
                <a:sym typeface="Helvetica Neue"/>
              </a:rPr>
              <a:t>) — она не содержит COM-сервер CLR, а только определяет, какую версию CLR следует создать. </a:t>
            </a:r>
            <a:endParaRPr lang="ru-RU" sz="1800" dirty="0" smtClean="0"/>
          </a:p>
          <a:p>
            <a:pPr marL="0" marR="0" indent="0" defTabSz="457200" eaLnBrk="1" fontAlgn="auto" latinLnBrk="0" hangingPunct="1">
              <a:lnSpc>
                <a:spcPct val="117999"/>
              </a:lnSpc>
              <a:spcBef>
                <a:spcPts val="0"/>
              </a:spcBef>
              <a:spcAft>
                <a:spcPts val="0"/>
              </a:spcAft>
              <a:buClrTx/>
              <a:buSzTx/>
              <a:buFontTx/>
              <a:buNone/>
              <a:tabLst/>
              <a:defRPr/>
            </a:pPr>
            <a:endParaRPr lang="ru-RU" sz="1800" dirty="0" smtClean="0">
              <a:effectLst/>
              <a:latin typeface="+mj-lt"/>
              <a:ea typeface="+mj-ea"/>
              <a:cs typeface="+mj-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ru-RU" sz="1800" dirty="0" smtClean="0">
                <a:effectLst/>
                <a:latin typeface="+mj-lt"/>
                <a:ea typeface="+mj-ea"/>
                <a:cs typeface="+mj-cs"/>
                <a:sym typeface="Helvetica Neue"/>
              </a:rPr>
              <a:t>Формат</a:t>
            </a:r>
            <a:r>
              <a:rPr lang="ru-RU" sz="1800" baseline="0" dirty="0" smtClean="0">
                <a:effectLst/>
                <a:latin typeface="+mj-lt"/>
                <a:ea typeface="+mj-ea"/>
                <a:cs typeface="+mj-cs"/>
                <a:sym typeface="Helvetica Neue"/>
              </a:rPr>
              <a:t> файла </a:t>
            </a:r>
            <a:r>
              <a:rPr lang="ru-RU" sz="1800" dirty="0" smtClean="0">
                <a:effectLst/>
                <a:latin typeface="+mj-lt"/>
                <a:ea typeface="+mj-ea"/>
                <a:cs typeface="+mj-cs"/>
                <a:sym typeface="Helvetica Neue"/>
              </a:rPr>
              <a:t>(заточили под стандартные</a:t>
            </a:r>
            <a:r>
              <a:rPr lang="ru-RU" sz="1800" baseline="0" dirty="0" smtClean="0">
                <a:effectLst/>
                <a:latin typeface="+mj-lt"/>
                <a:ea typeface="+mj-ea"/>
                <a:cs typeface="+mj-cs"/>
                <a:sym typeface="Helvetica Neue"/>
              </a:rPr>
              <a:t> форматы </a:t>
            </a:r>
            <a:r>
              <a:rPr lang="en-US" sz="1800" dirty="0" smtClean="0">
                <a:effectLst/>
                <a:latin typeface="+mj-lt"/>
                <a:ea typeface="+mj-ea"/>
                <a:cs typeface="+mj-cs"/>
                <a:sym typeface="Helvetica Neue"/>
              </a:rPr>
              <a:t>PE/COFF</a:t>
            </a:r>
            <a:r>
              <a:rPr lang="ru-RU" sz="1800" baseline="0" dirty="0" smtClean="0">
                <a:effectLst/>
                <a:latin typeface="+mj-lt"/>
                <a:ea typeface="+mj-ea"/>
                <a:cs typeface="+mj-cs"/>
                <a:sym typeface="Helvetica Neue"/>
              </a:rPr>
              <a:t> - </a:t>
            </a:r>
            <a:r>
              <a:rPr lang="en-US" sz="1800" dirty="0" smtClean="0">
                <a:effectLst/>
                <a:latin typeface="+mj-lt"/>
                <a:ea typeface="+mj-ea"/>
                <a:cs typeface="+mj-cs"/>
                <a:sym typeface="Helvetica Neue"/>
              </a:rPr>
              <a:t>Portable Executable, Common Object File Format</a:t>
            </a:r>
            <a:r>
              <a:rPr lang="ru-RU" sz="1800" dirty="0" smtClean="0">
                <a:effectLst/>
                <a:latin typeface="+mj-lt"/>
                <a:ea typeface="+mj-ea"/>
                <a:cs typeface="+mj-cs"/>
                <a:sym typeface="Helvetica Neue"/>
              </a:rPr>
              <a:t>)</a:t>
            </a:r>
          </a:p>
          <a:p>
            <a:pPr marL="0" marR="0" indent="0" defTabSz="457200" eaLnBrk="1" fontAlgn="auto" latinLnBrk="0" hangingPunct="1">
              <a:lnSpc>
                <a:spcPct val="117999"/>
              </a:lnSpc>
              <a:spcBef>
                <a:spcPts val="0"/>
              </a:spcBef>
              <a:spcAft>
                <a:spcPts val="0"/>
              </a:spcAft>
              <a:buClrTx/>
              <a:buSzTx/>
              <a:buFontTx/>
              <a:buNone/>
              <a:tabLst/>
              <a:defRPr/>
            </a:pPr>
            <a:r>
              <a:rPr lang="ru-RU" sz="1800" dirty="0" smtClean="0"/>
              <a:t>Команда JMP передает управление в другую точку потока команд без записи информации о возврате.</a:t>
            </a:r>
          </a:p>
          <a:p>
            <a:pPr marL="0" marR="0" indent="0" defTabSz="457200" eaLnBrk="1" fontAlgn="auto" latinLnBrk="0" hangingPunct="1">
              <a:lnSpc>
                <a:spcPct val="117999"/>
              </a:lnSpc>
              <a:spcBef>
                <a:spcPts val="0"/>
              </a:spcBef>
              <a:spcAft>
                <a:spcPts val="0"/>
              </a:spcAft>
              <a:buClrTx/>
              <a:buSzTx/>
              <a:buFontTx/>
              <a:buNone/>
              <a:tabLst/>
              <a:defRPr/>
            </a:pPr>
            <a:endParaRPr lang="en-US" sz="1800" dirty="0" smtClean="0">
              <a:effectLst/>
              <a:latin typeface="+mj-lt"/>
              <a:ea typeface="+mj-ea"/>
              <a:cs typeface="+mj-cs"/>
              <a:sym typeface="Helvetica Neue"/>
            </a:endParaRPr>
          </a:p>
          <a:p>
            <a:r>
              <a:rPr lang="ru-RU" sz="1800" dirty="0" smtClean="0">
                <a:effectLst/>
                <a:latin typeface="+mj-lt"/>
                <a:ea typeface="+mj-ea"/>
                <a:cs typeface="+mj-cs"/>
                <a:sym typeface="Helvetica Neue"/>
              </a:rPr>
              <a:t>После анализа заголовка </a:t>
            </a:r>
            <a:r>
              <a:rPr lang="ru-RU" sz="1800" dirty="0" err="1" smtClean="0">
                <a:effectLst/>
                <a:latin typeface="+mj-lt"/>
                <a:ea typeface="+mj-ea"/>
                <a:cs typeface="+mj-cs"/>
                <a:sym typeface="Helvetica Neue"/>
              </a:rPr>
              <a:t>EXE-файла</a:t>
            </a:r>
            <a:r>
              <a:rPr lang="ru-RU" sz="1800" dirty="0" smtClean="0">
                <a:effectLst/>
                <a:latin typeface="+mj-lt"/>
                <a:ea typeface="+mj-ea"/>
                <a:cs typeface="+mj-cs"/>
                <a:sym typeface="Helvetica Neue"/>
              </a:rPr>
              <a:t> для выяснения того, какой процесс необходимо запустить — 32- или 64-разрядный, —  операционная</a:t>
            </a:r>
            <a:r>
              <a:rPr lang="ru-RU" sz="1800" baseline="0" dirty="0" smtClean="0">
                <a:effectLst/>
                <a:latin typeface="+mj-lt"/>
                <a:ea typeface="+mj-ea"/>
                <a:cs typeface="+mj-cs"/>
                <a:sym typeface="Helvetica Neue"/>
              </a:rPr>
              <a:t> система </a:t>
            </a:r>
            <a:r>
              <a:rPr lang="ru-RU" sz="1800" dirty="0" err="1" smtClean="0">
                <a:effectLst/>
                <a:latin typeface="+mj-lt"/>
                <a:ea typeface="+mj-ea"/>
                <a:cs typeface="+mj-cs"/>
                <a:sym typeface="Helvetica Neue"/>
              </a:rPr>
              <a:t>Windows</a:t>
            </a:r>
            <a:r>
              <a:rPr lang="ru-RU" sz="1800" dirty="0" smtClean="0">
                <a:effectLst/>
                <a:latin typeface="+mj-lt"/>
                <a:ea typeface="+mj-ea"/>
                <a:cs typeface="+mj-cs"/>
                <a:sym typeface="Helvetica Neue"/>
              </a:rPr>
              <a:t> загружает в адресное пространство процесса соответствующую версию библиотеки </a:t>
            </a:r>
            <a:r>
              <a:rPr lang="ru-RU" sz="1800" dirty="0" err="1" smtClean="0">
                <a:effectLst/>
                <a:latin typeface="+mj-lt"/>
                <a:ea typeface="+mj-ea"/>
                <a:cs typeface="+mj-cs"/>
                <a:sym typeface="Helvetica Neue"/>
              </a:rPr>
              <a:t>MSCorEE.dll</a:t>
            </a:r>
            <a:r>
              <a:rPr lang="ru-RU" sz="1800" dirty="0" smtClean="0">
                <a:effectLst/>
                <a:latin typeface="+mj-lt"/>
                <a:ea typeface="+mj-ea"/>
                <a:cs typeface="+mj-cs"/>
                <a:sym typeface="Helvetica Neue"/>
              </a:rPr>
              <a:t> (x86, x64 или ARM). В системах </a:t>
            </a:r>
            <a:r>
              <a:rPr lang="ru-RU" sz="1800" dirty="0" err="1" smtClean="0">
                <a:effectLst/>
                <a:latin typeface="+mj-lt"/>
                <a:ea typeface="+mj-ea"/>
                <a:cs typeface="+mj-cs"/>
                <a:sym typeface="Helvetica Neue"/>
              </a:rPr>
              <a:t>Windows</a:t>
            </a:r>
            <a:r>
              <a:rPr lang="ru-RU" sz="1800" dirty="0" smtClean="0">
                <a:effectLst/>
                <a:latin typeface="+mj-lt"/>
                <a:ea typeface="+mj-ea"/>
                <a:cs typeface="+mj-cs"/>
                <a:sym typeface="Helvetica Neue"/>
              </a:rPr>
              <a:t> </a:t>
            </a:r>
            <a:r>
              <a:rPr lang="ru-RU" sz="1800" dirty="0" err="1" smtClean="0">
                <a:effectLst/>
                <a:latin typeface="+mj-lt"/>
                <a:ea typeface="+mj-ea"/>
                <a:cs typeface="+mj-cs"/>
                <a:sym typeface="Helvetica Neue"/>
              </a:rPr>
              <a:t>семейств</a:t>
            </a:r>
            <a:r>
              <a:rPr lang="ru-RU" sz="1800" dirty="0" smtClean="0">
                <a:effectLst/>
                <a:latin typeface="+mj-lt"/>
                <a:ea typeface="+mj-ea"/>
                <a:cs typeface="+mj-cs"/>
                <a:sym typeface="Helvetica Neue"/>
              </a:rPr>
              <a:t> x86 и ARM 32-разрядная версия </a:t>
            </a:r>
            <a:r>
              <a:rPr lang="ru-RU" sz="1800" dirty="0" err="1" smtClean="0">
                <a:effectLst/>
                <a:latin typeface="+mj-lt"/>
                <a:ea typeface="+mj-ea"/>
                <a:cs typeface="+mj-cs"/>
                <a:sym typeface="Helvetica Neue"/>
              </a:rPr>
              <a:t>MSCorEE.dll</a:t>
            </a:r>
            <a:r>
              <a:rPr lang="ru-RU" sz="1800" dirty="0" smtClean="0">
                <a:effectLst/>
                <a:latin typeface="+mj-lt"/>
                <a:ea typeface="+mj-ea"/>
                <a:cs typeface="+mj-cs"/>
                <a:sym typeface="Helvetica Neue"/>
              </a:rPr>
              <a:t> хранится в каталоге %</a:t>
            </a:r>
            <a:r>
              <a:rPr lang="ru-RU" sz="1800" dirty="0" err="1" smtClean="0">
                <a:effectLst/>
                <a:latin typeface="+mj-lt"/>
                <a:ea typeface="+mj-ea"/>
                <a:cs typeface="+mj-cs"/>
                <a:sym typeface="Helvetica Neue"/>
              </a:rPr>
              <a:t>SystemRoot</a:t>
            </a:r>
            <a:r>
              <a:rPr lang="ru-RU" sz="1800" dirty="0" smtClean="0">
                <a:effectLst/>
                <a:latin typeface="+mj-lt"/>
                <a:ea typeface="+mj-ea"/>
                <a:cs typeface="+mj-cs"/>
                <a:sym typeface="Helvetica Neue"/>
              </a:rPr>
              <a:t>%\System32. В системах x64 версия x86 библиотеки находится в каталоге %</a:t>
            </a:r>
            <a:r>
              <a:rPr lang="ru-RU" sz="1800" dirty="0" err="1" smtClean="0">
                <a:effectLst/>
                <a:latin typeface="+mj-lt"/>
                <a:ea typeface="+mj-ea"/>
                <a:cs typeface="+mj-cs"/>
                <a:sym typeface="Helvetica Neue"/>
              </a:rPr>
              <a:t>SystemRoot</a:t>
            </a:r>
            <a:r>
              <a:rPr lang="ru-RU" sz="1800" dirty="0" smtClean="0">
                <a:effectLst/>
                <a:latin typeface="+mj-lt"/>
                <a:ea typeface="+mj-ea"/>
                <a:cs typeface="+mj-cs"/>
                <a:sym typeface="Helvetica Neue"/>
              </a:rPr>
              <a:t>%\SysWow64, а 64-разрядная версия </a:t>
            </a:r>
            <a:r>
              <a:rPr lang="ru-RU" sz="1800" dirty="0" err="1" smtClean="0">
                <a:effectLst/>
                <a:latin typeface="+mj-lt"/>
                <a:ea typeface="+mj-ea"/>
                <a:cs typeface="+mj-cs"/>
                <a:sym typeface="Helvetica Neue"/>
              </a:rPr>
              <a:t>MSCorEE.dll</a:t>
            </a:r>
            <a:r>
              <a:rPr lang="ru-RU" sz="1800" dirty="0" smtClean="0">
                <a:effectLst/>
                <a:latin typeface="+mj-lt"/>
                <a:ea typeface="+mj-ea"/>
                <a:cs typeface="+mj-cs"/>
                <a:sym typeface="Helvetica Neue"/>
              </a:rPr>
              <a:t> размещается в каталоге %</a:t>
            </a:r>
            <a:r>
              <a:rPr lang="ru-RU" sz="1800" dirty="0" err="1" smtClean="0">
                <a:effectLst/>
                <a:latin typeface="+mj-lt"/>
                <a:ea typeface="+mj-ea"/>
                <a:cs typeface="+mj-cs"/>
                <a:sym typeface="Helvetica Neue"/>
              </a:rPr>
              <a:t>SystemRoot</a:t>
            </a:r>
            <a:r>
              <a:rPr lang="ru-RU" sz="1800" dirty="0" smtClean="0">
                <a:effectLst/>
                <a:latin typeface="+mj-lt"/>
                <a:ea typeface="+mj-ea"/>
                <a:cs typeface="+mj-cs"/>
                <a:sym typeface="Helvetica Neue"/>
              </a:rPr>
              <a:t>%\System32 (это сделано из соображений обратной</a:t>
            </a:r>
            <a:r>
              <a:rPr lang="ru-RU" sz="1800" baseline="0" dirty="0" smtClean="0">
                <a:effectLst/>
                <a:latin typeface="+mj-lt"/>
                <a:ea typeface="+mj-ea"/>
                <a:cs typeface="+mj-cs"/>
                <a:sym typeface="Helvetica Neue"/>
              </a:rPr>
              <a:t> </a:t>
            </a:r>
            <a:r>
              <a:rPr lang="ru-RU" sz="1800" dirty="0" smtClean="0">
                <a:effectLst/>
                <a:latin typeface="+mj-lt"/>
                <a:ea typeface="+mj-ea"/>
                <a:cs typeface="+mj-cs"/>
                <a:sym typeface="Helvetica Neue"/>
              </a:rPr>
              <a:t>совместимости. Далее основной поток вызывает определенный в библиотеке </a:t>
            </a:r>
            <a:r>
              <a:rPr lang="ru-RU" sz="1800" dirty="0" err="1" smtClean="0">
                <a:effectLst/>
                <a:latin typeface="+mj-lt"/>
                <a:ea typeface="+mj-ea"/>
                <a:cs typeface="+mj-cs"/>
                <a:sym typeface="Helvetica Neue"/>
              </a:rPr>
              <a:t>MSCorEE.dll</a:t>
            </a:r>
            <a:r>
              <a:rPr lang="ru-RU" sz="1800" dirty="0" smtClean="0">
                <a:effectLst/>
                <a:latin typeface="+mj-lt"/>
                <a:ea typeface="+mj-ea"/>
                <a:cs typeface="+mj-cs"/>
                <a:sym typeface="Helvetica Neue"/>
              </a:rPr>
              <a:t> метод, который инициализирует CLR, загружает сборку EXE, а затем вызывает ее метод </a:t>
            </a:r>
            <a:r>
              <a:rPr lang="ru-RU" sz="1800" dirty="0" err="1" smtClean="0">
                <a:effectLst/>
                <a:latin typeface="+mj-lt"/>
                <a:ea typeface="+mj-ea"/>
                <a:cs typeface="+mj-cs"/>
                <a:sym typeface="Helvetica Neue"/>
              </a:rPr>
              <a:t>Main</a:t>
            </a:r>
            <a:r>
              <a:rPr lang="ru-RU" sz="1800" dirty="0" smtClean="0">
                <a:effectLst/>
                <a:latin typeface="+mj-lt"/>
                <a:ea typeface="+mj-ea"/>
                <a:cs typeface="+mj-cs"/>
                <a:sym typeface="Helvetica Neue"/>
              </a:rPr>
              <a:t>, в котором содержится точка входа. На этом процедура запуска управляемого приложения считается завершенной. </a:t>
            </a:r>
            <a:endParaRPr lang="ru-RU" sz="1800" dirty="0" smtClean="0"/>
          </a:p>
          <a:p>
            <a:endParaRPr lang="en-US" sz="1800" dirty="0" smtClean="0"/>
          </a:p>
          <a:p>
            <a:endParaRPr lang="en-US" sz="1800" dirty="0"/>
          </a:p>
        </p:txBody>
      </p:sp>
    </p:spTree>
    <p:extLst>
      <p:ext uri="{BB962C8B-B14F-4D97-AF65-F5344CB8AC3E}">
        <p14:creationId xmlns:p14="http://schemas.microsoft.com/office/powerpoint/2010/main" val="1789053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Домен приложения – это единица изоляции времени</a:t>
            </a:r>
            <a:r>
              <a:rPr lang="ru-RU" baseline="0" dirty="0" smtClean="0"/>
              <a:t> выполнения, внутри которой запускается программа </a:t>
            </a:r>
            <a:r>
              <a:rPr lang="en-US" baseline="0" dirty="0" smtClean="0"/>
              <a:t>.NET.  </a:t>
            </a:r>
            <a:r>
              <a:rPr lang="ru-RU" baseline="0" dirty="0" smtClean="0"/>
              <a:t>Он представляет границы управляемой </a:t>
            </a:r>
            <a:r>
              <a:rPr lang="ru-RU" baseline="0" dirty="0" err="1" smtClean="0"/>
              <a:t>памтяти</a:t>
            </a:r>
            <a:r>
              <a:rPr lang="ru-RU" baseline="0" dirty="0" smtClean="0"/>
              <a:t>, контейнер для загруженных сборок и параметров конфигурации приложения. Каждый процесс </a:t>
            </a:r>
            <a:r>
              <a:rPr lang="en-US" baseline="0" dirty="0" smtClean="0"/>
              <a:t>.NET</a:t>
            </a:r>
            <a:r>
              <a:rPr lang="ru-RU" baseline="0" dirty="0" smtClean="0"/>
              <a:t> размещает один домен приложения, стандартный домен, созданный </a:t>
            </a:r>
            <a:r>
              <a:rPr lang="en-US" baseline="0" dirty="0" smtClean="0"/>
              <a:t>CLR</a:t>
            </a:r>
            <a:r>
              <a:rPr lang="ru-RU" baseline="0" dirty="0" smtClean="0"/>
              <a:t> при запуске процесса. В рамках одного процесса возможно, а иногда и полезно создавать дополнительные домены приложения, это обеспечивает изоляцию и помогает избежать накладных расходов и усложнений коммуникаций, связанных с наличием отдельного процесса.</a:t>
            </a:r>
          </a:p>
          <a:p>
            <a:endParaRPr lang="ru-RU" baseline="0" dirty="0" smtClean="0"/>
          </a:p>
          <a:p>
            <a:r>
              <a:rPr lang="ru-RU" baseline="0" dirty="0" smtClean="0"/>
              <a:t>В большинстве случаев процессы, содержащие домены приложений, создаются операционной системой. На таких хостах как  </a:t>
            </a:r>
            <a:r>
              <a:rPr lang="en-US" baseline="0" dirty="0" err="1" smtClean="0"/>
              <a:t>iis</a:t>
            </a:r>
            <a:r>
              <a:rPr lang="en-US" baseline="0" dirty="0" smtClean="0"/>
              <a:t> </a:t>
            </a:r>
            <a:r>
              <a:rPr lang="ru-RU" baseline="0" dirty="0" smtClean="0"/>
              <a:t>или </a:t>
            </a:r>
            <a:r>
              <a:rPr lang="en-US" baseline="0" dirty="0" err="1" smtClean="0"/>
              <a:t>sql</a:t>
            </a:r>
            <a:r>
              <a:rPr lang="en-US" baseline="0" dirty="0" smtClean="0"/>
              <a:t> server</a:t>
            </a:r>
            <a:r>
              <a:rPr lang="ru-RU" baseline="0" dirty="0" smtClean="0"/>
              <a:t> временем жизни домена управляет их процесс</a:t>
            </a:r>
            <a:endParaRPr lang="en-US" baseline="0" dirty="0" smtClean="0"/>
          </a:p>
        </p:txBody>
      </p:sp>
    </p:spTree>
    <p:extLst>
      <p:ext uri="{BB962C8B-B14F-4D97-AF65-F5344CB8AC3E}">
        <p14:creationId xmlns:p14="http://schemas.microsoft.com/office/powerpoint/2010/main" val="33850261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prstGeom prst="rect">
            <a:avLst/>
          </a:prstGeom>
        </p:spPr>
        <p:txBody>
          <a:bodyPr/>
          <a:lstStyle/>
          <a:p>
            <a:pPr lvl="0"/>
            <a:endParaRPr/>
          </a:p>
        </p:txBody>
      </p:sp>
      <p:sp>
        <p:nvSpPr>
          <p:cNvPr id="278" name="Shape 278"/>
          <p:cNvSpPr>
            <a:spLocks noGrp="1"/>
          </p:cNvSpPr>
          <p:nvPr>
            <p:ph type="body" sz="quarter" idx="1"/>
          </p:nvPr>
        </p:nvSpPr>
        <p:spPr>
          <a:prstGeom prst="rect">
            <a:avLst/>
          </a:prstGeom>
        </p:spPr>
        <p:txBody>
          <a:bodyPr/>
          <a:lstStyle/>
          <a:p>
            <a:pPr lvl="0">
              <a:lnSpc>
                <a:spcPct val="100000"/>
              </a:lnSpc>
              <a:defRPr sz="1800"/>
            </a:pPr>
            <a:r>
              <a:rPr sz="1600"/>
              <a:t>Непосредственно перед исполнением метода Main среда CLR находит все типы данных, на которые ссылается программный код метода Main. При этом CLR выделяет внутренние структуры данных, используемые для управления доступом к типам, на которые есть ссылки. На рис. 1.4 метод Main ссылается на единственный тип — Console, и среда CLR выделяет единственную внутреннюю структуру. Эта внутренняя структура данных содержит по одной записи для каждого метода, определенного в типе Console. Каждая запись содержит адрес, по которому можно найти реализацию метода. При инициализации этой структуры CLR заносит в каждую запись адрес внутренней недокументированной функции, содержащейся в самой среде CLR. Я обозначаю эту функцию JITCompiler . Когда метод Main первый раз обращается к методу WriteLine, вызывается функция JITCompiler. Она отвечает за компиляцию IL-кода вызываемого метода в собственные команды процессора. Поскольку IL-код компилируется непосред- ственно перед выполнением («just in time»), этот компонент CLR часто называют JIT-компилятором. </a:t>
            </a:r>
          </a:p>
          <a:p>
            <a:pPr lvl="0">
              <a:lnSpc>
                <a:spcPct val="100000"/>
              </a:lnSpc>
              <a:defRPr sz="1800"/>
            </a:pPr>
            <a:r>
              <a:rPr sz="1600"/>
              <a:t>Функции JITCompiler известен вызываемый метод и тип, в котором он определен. JITCompiler ищет в метаданных соответствующей сборки IL-код вызываемого метода. Затем JITCompiler проверяет и компилирует IL-код в машинные команды, которые сохраняются в динамически выделенном блоке памяти. После этого JITCompiler возвращается к структуре внутренних данных типа, созданной средой CLR, и заменяет адрес вызываемого метода адресом блока памяти, содержащего готовые машинные команды. В завершение JITCompiler передает управление коду в этом блоке памяти. Этот программный код является реализацией метода WriteLine (вариант этого метода с параметром String). Из этого метода управление возвращается в метод Main, который продолжает выполнение в обычном порядке. </a:t>
            </a:r>
          </a:p>
          <a:p>
            <a:pPr lvl="0">
              <a:lnSpc>
                <a:spcPct val="100000"/>
              </a:lnSpc>
              <a:defRPr sz="1800"/>
            </a:pPr>
            <a:endParaRPr sz="1600"/>
          </a:p>
          <a:p>
            <a:pPr lvl="0">
              <a:lnSpc>
                <a:spcPct val="100000"/>
              </a:lnSpc>
              <a:defRPr sz="1800"/>
            </a:pPr>
            <a:endParaRPr sz="1600"/>
          </a:p>
        </p:txBody>
      </p:sp>
    </p:spTree>
    <p:extLst>
      <p:ext uri="{BB962C8B-B14F-4D97-AF65-F5344CB8AC3E}">
        <p14:creationId xmlns:p14="http://schemas.microsoft.com/office/powerpoint/2010/main" val="13231992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Shape 287"/>
          <p:cNvSpPr>
            <a:spLocks noGrp="1" noRot="1" noChangeAspect="1"/>
          </p:cNvSpPr>
          <p:nvPr>
            <p:ph type="sldImg"/>
          </p:nvPr>
        </p:nvSpPr>
        <p:spPr>
          <a:prstGeom prst="rect">
            <a:avLst/>
          </a:prstGeom>
        </p:spPr>
        <p:txBody>
          <a:bodyPr/>
          <a:lstStyle/>
          <a:p>
            <a:pPr lvl="0"/>
            <a:endParaRPr/>
          </a:p>
        </p:txBody>
      </p:sp>
      <p:sp>
        <p:nvSpPr>
          <p:cNvPr id="288" name="Shape 288"/>
          <p:cNvSpPr>
            <a:spLocks noGrp="1"/>
          </p:cNvSpPr>
          <p:nvPr>
            <p:ph type="body" sz="quarter" idx="1"/>
          </p:nvPr>
        </p:nvSpPr>
        <p:spPr>
          <a:prstGeom prst="rect">
            <a:avLst/>
          </a:prstGeom>
        </p:spPr>
        <p:txBody>
          <a:bodyPr/>
          <a:lstStyle>
            <a:lvl1pPr>
              <a:lnSpc>
                <a:spcPct val="100000"/>
              </a:lnSpc>
              <a:defRPr sz="1600"/>
            </a:lvl1pPr>
          </a:lstStyle>
          <a:p>
            <a:pPr lvl="0">
              <a:defRPr sz="1800"/>
            </a:pPr>
            <a:r>
              <a:rPr sz="1600"/>
              <a:t>Рассмотрим повторное обращение метода Main к методу WriteLine. К этому моменту код метода WriteLine уже проверен и скомпилирован, так что обращение к блоку памяти производится напрямую, без вызова JITCompiler. Отработав, метод WriteLine возвращает управление методу Main.</a:t>
            </a:r>
          </a:p>
        </p:txBody>
      </p:sp>
    </p:spTree>
    <p:extLst>
      <p:ext uri="{BB962C8B-B14F-4D97-AF65-F5344CB8AC3E}">
        <p14:creationId xmlns:p14="http://schemas.microsoft.com/office/powerpoint/2010/main" val="9870596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Shape 246"/>
          <p:cNvSpPr>
            <a:spLocks noGrp="1" noRot="1" noChangeAspect="1"/>
          </p:cNvSpPr>
          <p:nvPr>
            <p:ph type="sldImg"/>
          </p:nvPr>
        </p:nvSpPr>
        <p:spPr>
          <a:prstGeom prst="rect">
            <a:avLst/>
          </a:prstGeom>
        </p:spPr>
        <p:txBody>
          <a:bodyPr/>
          <a:lstStyle/>
          <a:p>
            <a:pPr lvl="0"/>
            <a:endParaRPr/>
          </a:p>
        </p:txBody>
      </p:sp>
      <p:sp>
        <p:nvSpPr>
          <p:cNvPr id="247" name="Shape 247"/>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dirty="0">
                <a:latin typeface="Calibri"/>
                <a:ea typeface="Calibri"/>
                <a:cs typeface="Calibri"/>
                <a:sym typeface="Calibri"/>
              </a:rPr>
              <a:t>CLR по сути выступает в качестве хоста для многочисленных служб времени выполнения – управление памятью, загрузка библиотек, безопасность</a:t>
            </a:r>
          </a:p>
        </p:txBody>
      </p:sp>
    </p:spTree>
    <p:extLst>
      <p:ext uri="{BB962C8B-B14F-4D97-AF65-F5344CB8AC3E}">
        <p14:creationId xmlns:p14="http://schemas.microsoft.com/office/powerpoint/2010/main" val="521595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Shape 71"/>
          <p:cNvSpPr>
            <a:spLocks noGrp="1" noRot="1" noChangeAspect="1"/>
          </p:cNvSpPr>
          <p:nvPr>
            <p:ph type="sldImg"/>
          </p:nvPr>
        </p:nvSpPr>
        <p:spPr>
          <a:prstGeom prst="rect">
            <a:avLst/>
          </a:prstGeom>
        </p:spPr>
        <p:txBody>
          <a:bodyPr/>
          <a:lstStyle/>
          <a:p>
            <a:pPr lvl="0"/>
            <a:endParaRPr/>
          </a:p>
        </p:txBody>
      </p:sp>
      <p:sp>
        <p:nvSpPr>
          <p:cNvPr id="72" name="Shape 72"/>
          <p:cNvSpPr>
            <a:spLocks noGrp="1"/>
          </p:cNvSpPr>
          <p:nvPr>
            <p:ph type="body" sz="quarter" idx="1"/>
          </p:nvPr>
        </p:nvSpPr>
        <p:spPr>
          <a:prstGeom prst="rect">
            <a:avLst/>
          </a:prstGeom>
        </p:spPr>
        <p:txBody>
          <a:bodyPr/>
          <a:lstStyle>
            <a:lvl1pPr defTabSz="914400">
              <a:lnSpc>
                <a:spcPct val="100000"/>
              </a:lnSpc>
              <a:spcBef>
                <a:spcPts val="400"/>
              </a:spcBef>
              <a:defRPr sz="1200">
                <a:latin typeface="Calibri"/>
                <a:ea typeface="Calibri"/>
                <a:cs typeface="Calibri"/>
                <a:sym typeface="Calibri"/>
              </a:defRPr>
            </a:lvl1pPr>
          </a:lstStyle>
          <a:p>
            <a:pPr lvl="0">
              <a:defRPr sz="1800"/>
            </a:pPr>
            <a:endParaRPr sz="1200" dirty="0"/>
          </a:p>
        </p:txBody>
      </p:sp>
    </p:spTree>
    <p:extLst>
      <p:ext uri="{BB962C8B-B14F-4D97-AF65-F5344CB8AC3E}">
        <p14:creationId xmlns:p14="http://schemas.microsoft.com/office/powerpoint/2010/main" val="16816927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Домен приложения – это единица изоляции времени</a:t>
            </a:r>
            <a:r>
              <a:rPr lang="ru-RU" baseline="0" dirty="0" smtClean="0"/>
              <a:t> выполнения, внутри которой запускается программа </a:t>
            </a:r>
            <a:r>
              <a:rPr lang="en-US" baseline="0" dirty="0" smtClean="0"/>
              <a:t>.NET.  </a:t>
            </a:r>
            <a:r>
              <a:rPr lang="ru-RU" baseline="0" dirty="0" smtClean="0"/>
              <a:t>Он представляет границы управляемой </a:t>
            </a:r>
            <a:r>
              <a:rPr lang="ru-RU" baseline="0" dirty="0" err="1" smtClean="0"/>
              <a:t>памтяти</a:t>
            </a:r>
            <a:r>
              <a:rPr lang="ru-RU" baseline="0" dirty="0" smtClean="0"/>
              <a:t>, контейнер для загруженных сборок и параметров конфигурации приложения. Каждый процесс </a:t>
            </a:r>
            <a:r>
              <a:rPr lang="en-US" baseline="0" dirty="0" smtClean="0"/>
              <a:t>.NET</a:t>
            </a:r>
            <a:r>
              <a:rPr lang="ru-RU" baseline="0" dirty="0" smtClean="0"/>
              <a:t> размещает один домен приложения, стандартный домен, созданный </a:t>
            </a:r>
            <a:r>
              <a:rPr lang="en-US" baseline="0" dirty="0" smtClean="0"/>
              <a:t>CLR</a:t>
            </a:r>
            <a:r>
              <a:rPr lang="ru-RU" baseline="0" dirty="0" smtClean="0"/>
              <a:t> при запуске процесса. В рамках одного процесса возможно, а иногда и полезно создавать дополнительные домены приложения, это обеспечивает изоляцию и помогает избежать накладных расходов и усложнений коммуникаций, связанных с наличием отдельного процесса.</a:t>
            </a:r>
          </a:p>
          <a:p>
            <a:endParaRPr lang="ru-RU" baseline="0" dirty="0" smtClean="0"/>
          </a:p>
          <a:p>
            <a:r>
              <a:rPr lang="ru-RU" sz="2200" dirty="0" smtClean="0">
                <a:effectLst/>
                <a:latin typeface="+mj-lt"/>
                <a:ea typeface="+mj-ea"/>
                <a:cs typeface="+mj-cs"/>
                <a:sym typeface="Helvetica Neue"/>
              </a:rPr>
              <a:t>В ходе инициализации COM-сервер CLR создает </a:t>
            </a:r>
            <a:r>
              <a:rPr lang="ru-RU" sz="2200" i="1" dirty="0" smtClean="0">
                <a:effectLst/>
                <a:latin typeface="+mj-lt"/>
                <a:ea typeface="+mj-ea"/>
                <a:cs typeface="+mj-cs"/>
                <a:sym typeface="Helvetica Neue"/>
              </a:rPr>
              <a:t>домен приложений </a:t>
            </a:r>
            <a:r>
              <a:rPr lang="ru-RU" sz="2200" dirty="0" smtClean="0">
                <a:effectLst/>
                <a:latin typeface="+mj-lt"/>
                <a:ea typeface="+mj-ea"/>
                <a:cs typeface="+mj-cs"/>
                <a:sym typeface="Helvetica Neue"/>
              </a:rPr>
              <a:t>(</a:t>
            </a:r>
            <a:r>
              <a:rPr lang="ru-RU" sz="2200" dirty="0" err="1" smtClean="0">
                <a:effectLst/>
                <a:latin typeface="+mj-lt"/>
                <a:ea typeface="+mj-ea"/>
                <a:cs typeface="+mj-cs"/>
                <a:sym typeface="Helvetica Neue"/>
              </a:rPr>
              <a:t>AppDomain</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представляющии</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собои</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логическии</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контейнер</a:t>
            </a:r>
            <a:r>
              <a:rPr lang="ru-RU" sz="2200" dirty="0" smtClean="0">
                <a:effectLst/>
                <a:latin typeface="+mj-lt"/>
                <a:ea typeface="+mj-ea"/>
                <a:cs typeface="+mj-cs"/>
                <a:sym typeface="Helvetica Neue"/>
              </a:rPr>
              <a:t> для набора сборок. </a:t>
            </a:r>
            <a:r>
              <a:rPr lang="ru-RU" sz="2200" dirty="0" err="1" smtClean="0">
                <a:effectLst/>
                <a:latin typeface="+mj-lt"/>
                <a:ea typeface="+mj-ea"/>
                <a:cs typeface="+mj-cs"/>
                <a:sym typeface="Helvetica Neue"/>
              </a:rPr>
              <a:t>Первыи</a:t>
            </a:r>
            <a:r>
              <a:rPr lang="ru-RU" sz="2200" dirty="0" smtClean="0">
                <a:effectLst/>
                <a:latin typeface="+mj-lt"/>
                <a:ea typeface="+mj-ea"/>
                <a:cs typeface="+mj-cs"/>
                <a:sym typeface="Helvetica Neue"/>
              </a:rPr>
              <a:t>̆ из </a:t>
            </a:r>
            <a:r>
              <a:rPr lang="ru-RU" sz="2200" dirty="0" err="1" smtClean="0">
                <a:effectLst/>
                <a:latin typeface="+mj-lt"/>
                <a:ea typeface="+mj-ea"/>
                <a:cs typeface="+mj-cs"/>
                <a:sym typeface="Helvetica Neue"/>
              </a:rPr>
              <a:t>соз</a:t>
            </a:r>
            <a:r>
              <a:rPr lang="ru-RU" sz="2200" dirty="0" smtClean="0">
                <a:effectLst/>
                <a:latin typeface="+mj-lt"/>
                <a:ea typeface="+mj-ea"/>
                <a:cs typeface="+mj-cs"/>
                <a:sym typeface="Helvetica Neue"/>
              </a:rPr>
              <a:t>- данных доменов называют </a:t>
            </a:r>
            <a:r>
              <a:rPr lang="ru-RU" sz="2200" i="1" dirty="0" smtClean="0">
                <a:effectLst/>
                <a:latin typeface="+mj-lt"/>
                <a:ea typeface="+mj-ea"/>
                <a:cs typeface="+mj-cs"/>
                <a:sym typeface="Helvetica Neue"/>
              </a:rPr>
              <a:t>основным </a:t>
            </a:r>
            <a:r>
              <a:rPr lang="ru-RU" sz="2200" dirty="0" smtClean="0">
                <a:effectLst/>
                <a:latin typeface="+mj-lt"/>
                <a:ea typeface="+mj-ea"/>
                <a:cs typeface="+mj-cs"/>
                <a:sym typeface="Helvetica Neue"/>
              </a:rPr>
              <a:t>(</a:t>
            </a:r>
            <a:r>
              <a:rPr lang="ru-RU" sz="2200" dirty="0" err="1" smtClean="0">
                <a:effectLst/>
                <a:latin typeface="+mj-lt"/>
                <a:ea typeface="+mj-ea"/>
                <a:cs typeface="+mj-cs"/>
                <a:sym typeface="Helvetica Neue"/>
              </a:rPr>
              <a:t>default</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AppDomain</a:t>
            </a:r>
            <a:r>
              <a:rPr lang="ru-RU" sz="2200" dirty="0" smtClean="0">
                <a:effectLst/>
                <a:latin typeface="+mj-lt"/>
                <a:ea typeface="+mj-ea"/>
                <a:cs typeface="+mj-cs"/>
                <a:sym typeface="Helvetica Neue"/>
              </a:rPr>
              <a:t>), он уничтожается только при завершении </a:t>
            </a:r>
            <a:r>
              <a:rPr lang="ru-RU" sz="2200" dirty="0" err="1" smtClean="0">
                <a:effectLst/>
                <a:latin typeface="+mj-lt"/>
                <a:ea typeface="+mj-ea"/>
                <a:cs typeface="+mj-cs"/>
                <a:sym typeface="Helvetica Neue"/>
              </a:rPr>
              <a:t>Windows</a:t>
            </a:r>
            <a:r>
              <a:rPr lang="ru-RU" sz="2200" dirty="0" smtClean="0">
                <a:effectLst/>
                <a:latin typeface="+mj-lt"/>
                <a:ea typeface="+mj-ea"/>
                <a:cs typeface="+mj-cs"/>
                <a:sym typeface="Helvetica Neue"/>
              </a:rPr>
              <a:t>-процесса. </a:t>
            </a:r>
            <a:endParaRPr lang="ru-RU" dirty="0"/>
          </a:p>
        </p:txBody>
      </p:sp>
    </p:spTree>
    <p:extLst>
      <p:ext uri="{BB962C8B-B14F-4D97-AF65-F5344CB8AC3E}">
        <p14:creationId xmlns:p14="http://schemas.microsoft.com/office/powerpoint/2010/main" val="18106443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Домен приложения – это единица изоляции времени</a:t>
            </a:r>
            <a:r>
              <a:rPr lang="ru-RU" baseline="0" dirty="0" smtClean="0"/>
              <a:t> выполнения, внутри которой запускается программа </a:t>
            </a:r>
            <a:r>
              <a:rPr lang="en-US" baseline="0" dirty="0" smtClean="0"/>
              <a:t>.NET.  </a:t>
            </a:r>
            <a:r>
              <a:rPr lang="ru-RU" baseline="0" dirty="0" smtClean="0"/>
              <a:t>Он представляет границы управляемой </a:t>
            </a:r>
            <a:r>
              <a:rPr lang="ru-RU" baseline="0" dirty="0" err="1" smtClean="0"/>
              <a:t>памтяти</a:t>
            </a:r>
            <a:r>
              <a:rPr lang="ru-RU" baseline="0" dirty="0" smtClean="0"/>
              <a:t>, контейнер для загруженных сборок и параметров конфигурации приложения. Каждый процесс </a:t>
            </a:r>
            <a:r>
              <a:rPr lang="en-US" baseline="0" dirty="0" smtClean="0"/>
              <a:t>.NET</a:t>
            </a:r>
            <a:r>
              <a:rPr lang="ru-RU" baseline="0" dirty="0" smtClean="0"/>
              <a:t> размещает один домен приложения, стандартный домен, созданный </a:t>
            </a:r>
            <a:r>
              <a:rPr lang="en-US" baseline="0" dirty="0" smtClean="0"/>
              <a:t>CLR</a:t>
            </a:r>
            <a:r>
              <a:rPr lang="ru-RU" baseline="0" dirty="0" smtClean="0"/>
              <a:t> при запуске процесса. В рамках одного процесса возможно, а иногда и полезно создавать дополнительные домены приложения, это обеспечивает изоляцию и помогает избежать накладных расходов и усложнений коммуникаций, связанных с наличием отдельного процесса.</a:t>
            </a:r>
          </a:p>
          <a:p>
            <a:endParaRPr lang="ru-RU" baseline="0" dirty="0" smtClean="0"/>
          </a:p>
          <a:p>
            <a:r>
              <a:rPr lang="ru-RU" baseline="0" dirty="0" smtClean="0"/>
              <a:t>В большинстве случаев процессы, содержащие домены приложений, создаются операционной системой. На таких хостах как  </a:t>
            </a:r>
            <a:r>
              <a:rPr lang="en-US" baseline="0" dirty="0" err="1" smtClean="0"/>
              <a:t>iis</a:t>
            </a:r>
            <a:r>
              <a:rPr lang="en-US" baseline="0" dirty="0" smtClean="0"/>
              <a:t> </a:t>
            </a:r>
            <a:r>
              <a:rPr lang="ru-RU" baseline="0" dirty="0" smtClean="0"/>
              <a:t>или </a:t>
            </a:r>
            <a:r>
              <a:rPr lang="en-US" baseline="0" dirty="0" err="1" smtClean="0"/>
              <a:t>sql</a:t>
            </a:r>
            <a:r>
              <a:rPr lang="en-US" baseline="0" dirty="0" smtClean="0"/>
              <a:t> server</a:t>
            </a:r>
            <a:r>
              <a:rPr lang="ru-RU" baseline="0" dirty="0" smtClean="0"/>
              <a:t> временем жизни домена управляет их процесс</a:t>
            </a:r>
            <a:endParaRPr lang="en-US" baseline="0" dirty="0" smtClean="0"/>
          </a:p>
        </p:txBody>
      </p:sp>
    </p:spTree>
    <p:extLst>
      <p:ext uri="{BB962C8B-B14F-4D97-AF65-F5344CB8AC3E}">
        <p14:creationId xmlns:p14="http://schemas.microsoft.com/office/powerpoint/2010/main" val="18106443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Shape 89"/>
          <p:cNvSpPr>
            <a:spLocks noGrp="1" noRot="1" noChangeAspect="1"/>
          </p:cNvSpPr>
          <p:nvPr>
            <p:ph type="sldImg"/>
          </p:nvPr>
        </p:nvSpPr>
        <p:spPr>
          <a:prstGeom prst="rect">
            <a:avLst/>
          </a:prstGeom>
        </p:spPr>
        <p:txBody>
          <a:bodyPr/>
          <a:lstStyle/>
          <a:p>
            <a:pPr lvl="0"/>
            <a:endParaRPr/>
          </a:p>
        </p:txBody>
      </p:sp>
      <p:sp>
        <p:nvSpPr>
          <p:cNvPr id="90" name="Shape 90"/>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a:latin typeface="Calibri"/>
                <a:ea typeface="Calibri"/>
                <a:cs typeface="Calibri"/>
                <a:sym typeface="Calibri"/>
              </a:rPr>
              <a:t>Язык C# зависит от исполняющей с среды, оснащенной множеством функциональных средств таких как автоматическое управление памятью и обработка исключений. Проектное решение, положенное в основу C#, точно соответствует проектному решению исполняющей среды, соответствует системе типов</a:t>
            </a:r>
          </a:p>
          <a:p>
            <a:pPr lvl="0" defTabSz="914400">
              <a:lnSpc>
                <a:spcPct val="100000"/>
              </a:lnSpc>
              <a:spcBef>
                <a:spcPts val="400"/>
              </a:spcBef>
              <a:defRPr sz="1800"/>
            </a:pPr>
            <a:r>
              <a:rPr sz="1200">
                <a:latin typeface="Calibri"/>
                <a:ea typeface="Calibri"/>
                <a:cs typeface="Calibri"/>
                <a:sym typeface="Calibri"/>
              </a:rPr>
              <a:t>В спецификации CTS описаны все возможные типы данных и все программные конструкции, поддерживаемые исполняющей средой, показано, как эти сущности могут взаимодействовать между собой.</a:t>
            </a:r>
          </a:p>
          <a:p>
            <a:pPr lvl="0" defTabSz="914400">
              <a:lnSpc>
                <a:spcPct val="100000"/>
              </a:lnSpc>
              <a:spcBef>
                <a:spcPts val="400"/>
              </a:spcBef>
              <a:defRPr sz="1800"/>
            </a:pPr>
            <a:endParaRPr sz="1200">
              <a:latin typeface="Calibri"/>
              <a:ea typeface="Calibri"/>
              <a:cs typeface="Calibri"/>
              <a:sym typeface="Calibri"/>
            </a:endParaRPr>
          </a:p>
          <a:p>
            <a:pPr lvl="0" defTabSz="914400">
              <a:lnSpc>
                <a:spcPct val="100000"/>
              </a:lnSpc>
              <a:spcBef>
                <a:spcPts val="400"/>
              </a:spcBef>
              <a:defRPr sz="1800"/>
            </a:pPr>
            <a:r>
              <a:rPr sz="1200">
                <a:latin typeface="Calibri"/>
                <a:ea typeface="Calibri"/>
                <a:cs typeface="Calibri"/>
                <a:sym typeface="Calibri"/>
              </a:rPr>
              <a:t>Отдельно взятый язык не может реализовать все возможности, определенные спецификацией CTS, поэтому есть спецификация, которая определяет минимальный набор типов и конструкций, который обязаны поддерживать все  все .NET ориентированные языки.</a:t>
            </a:r>
          </a:p>
        </p:txBody>
      </p:sp>
    </p:spTree>
    <p:extLst>
      <p:ext uri="{BB962C8B-B14F-4D97-AF65-F5344CB8AC3E}">
        <p14:creationId xmlns:p14="http://schemas.microsoft.com/office/powerpoint/2010/main" val="468703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lnSpc>
                <a:spcPct val="100000"/>
              </a:lnSpc>
              <a:spcBef>
                <a:spcPts val="400"/>
              </a:spcBef>
              <a:defRPr sz="1800"/>
            </a:pPr>
            <a:r>
              <a:rPr lang="ru-RU" sz="2400" dirty="0" smtClean="0">
                <a:latin typeface="Calibri"/>
                <a:ea typeface="Calibri"/>
                <a:cs typeface="Calibri"/>
                <a:sym typeface="Calibri"/>
              </a:rPr>
              <a:t>Язык </a:t>
            </a:r>
            <a:r>
              <a:rPr lang="ru-RU" sz="2400" dirty="0" err="1" smtClean="0">
                <a:latin typeface="Calibri"/>
                <a:ea typeface="Calibri"/>
                <a:cs typeface="Calibri"/>
                <a:sym typeface="Calibri"/>
              </a:rPr>
              <a:t>C</a:t>
            </a:r>
            <a:r>
              <a:rPr lang="ru-RU" sz="2400" dirty="0" smtClean="0">
                <a:latin typeface="Calibri"/>
                <a:ea typeface="Calibri"/>
                <a:cs typeface="Calibri"/>
                <a:sym typeface="Calibri"/>
              </a:rPr>
              <a:t># зависит от исполняющей с среды, оснащенной множеством функциональных средств таких как автоматическое управление памятью и обработка исключений. Проектное решение, положенное в основу </a:t>
            </a:r>
            <a:r>
              <a:rPr lang="ru-RU" sz="2400" dirty="0" err="1" smtClean="0">
                <a:latin typeface="Calibri"/>
                <a:ea typeface="Calibri"/>
                <a:cs typeface="Calibri"/>
                <a:sym typeface="Calibri"/>
              </a:rPr>
              <a:t>C</a:t>
            </a:r>
            <a:r>
              <a:rPr lang="ru-RU" sz="2400" dirty="0" smtClean="0">
                <a:latin typeface="Calibri"/>
                <a:ea typeface="Calibri"/>
                <a:cs typeface="Calibri"/>
                <a:sym typeface="Calibri"/>
              </a:rPr>
              <a:t>#, точно соответствует проектному решению исполняющей среды, соответствует системе типов</a:t>
            </a:r>
          </a:p>
          <a:p>
            <a:pPr lvl="0" defTabSz="914400">
              <a:lnSpc>
                <a:spcPct val="100000"/>
              </a:lnSpc>
              <a:spcBef>
                <a:spcPts val="400"/>
              </a:spcBef>
              <a:defRPr sz="1800"/>
            </a:pPr>
            <a:r>
              <a:rPr lang="ru-RU" sz="2400" dirty="0" smtClean="0">
                <a:latin typeface="Calibri"/>
                <a:ea typeface="Calibri"/>
                <a:cs typeface="Calibri"/>
                <a:sym typeface="Calibri"/>
              </a:rPr>
              <a:t>В спецификации CTS описаны все возможные типы данных и все программные конструкции, поддерживаемые исполняющей средой, показано, как эти сущности могут взаимодействовать между собой.</a:t>
            </a:r>
          </a:p>
          <a:p>
            <a:pPr lvl="0" defTabSz="914400">
              <a:lnSpc>
                <a:spcPct val="100000"/>
              </a:lnSpc>
              <a:spcBef>
                <a:spcPts val="400"/>
              </a:spcBef>
              <a:defRPr sz="1800"/>
            </a:pPr>
            <a:endParaRPr lang="ru-RU" sz="2400" dirty="0" smtClean="0">
              <a:latin typeface="Calibri"/>
              <a:ea typeface="Calibri"/>
              <a:cs typeface="Calibri"/>
              <a:sym typeface="Calibri"/>
            </a:endParaRPr>
          </a:p>
          <a:p>
            <a:pPr lvl="0" defTabSz="914400">
              <a:lnSpc>
                <a:spcPct val="100000"/>
              </a:lnSpc>
              <a:spcBef>
                <a:spcPts val="400"/>
              </a:spcBef>
              <a:defRPr sz="1800"/>
            </a:pPr>
            <a:r>
              <a:rPr lang="ru-RU" sz="2400" dirty="0" smtClean="0">
                <a:latin typeface="Calibri"/>
                <a:ea typeface="Calibri"/>
                <a:cs typeface="Calibri"/>
                <a:sym typeface="Calibri"/>
              </a:rPr>
              <a:t>Отдельно взятый язык не может реализовать все возможности, определенные спецификацией CTS, поэтому есть спецификация, которая определяет минимальный набор типов и конструкций, который обязаны поддерживать все  все .NET ориентированные языки.</a:t>
            </a:r>
          </a:p>
          <a:p>
            <a:endParaRPr lang="en-US" dirty="0"/>
          </a:p>
        </p:txBody>
      </p:sp>
    </p:spTree>
    <p:extLst>
      <p:ext uri="{BB962C8B-B14F-4D97-AF65-F5344CB8AC3E}">
        <p14:creationId xmlns:p14="http://schemas.microsoft.com/office/powerpoint/2010/main" val="3174869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r>
              <a:rPr lang="ru-RU" sz="2200" dirty="0" smtClean="0">
                <a:effectLst/>
                <a:latin typeface="+mj-lt"/>
                <a:ea typeface="+mj-ea"/>
                <a:cs typeface="+mj-cs"/>
                <a:sym typeface="Helvetica Neue"/>
              </a:rPr>
              <a:t>У сборки с нестрогим именем атрибуты номера версии и региональных стандартов могут быть включены в метаданные </a:t>
            </a:r>
            <a:r>
              <a:rPr lang="ru-RU" sz="2200" dirty="0" err="1" smtClean="0">
                <a:effectLst/>
                <a:latin typeface="+mj-lt"/>
                <a:ea typeface="+mj-ea"/>
                <a:cs typeface="+mj-cs"/>
                <a:sym typeface="Helvetica Neue"/>
              </a:rPr>
              <a:t>ма</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нифеста</a:t>
            </a:r>
            <a:r>
              <a:rPr lang="ru-RU" sz="2200" dirty="0" smtClean="0">
                <a:effectLst/>
                <a:latin typeface="+mj-lt"/>
                <a:ea typeface="+mj-ea"/>
                <a:cs typeface="+mj-cs"/>
                <a:sym typeface="Helvetica Neue"/>
              </a:rPr>
              <a:t>. Однако в этом случае CLR всегда игнорирует номер версии, а при поиске сопутствующих сборок использует лишь идентификатор региональных </a:t>
            </a:r>
            <a:r>
              <a:rPr lang="ru-RU" sz="2200" dirty="0" err="1" smtClean="0">
                <a:effectLst/>
                <a:latin typeface="+mj-lt"/>
                <a:ea typeface="+mj-ea"/>
                <a:cs typeface="+mj-cs"/>
                <a:sym typeface="Helvetica Neue"/>
              </a:rPr>
              <a:t>стандар</a:t>
            </a:r>
            <a:r>
              <a:rPr lang="ru-RU" sz="2200" dirty="0" smtClean="0">
                <a:effectLst/>
                <a:latin typeface="+mj-lt"/>
                <a:ea typeface="+mj-ea"/>
                <a:cs typeface="+mj-cs"/>
                <a:sym typeface="Helvetica Neue"/>
              </a:rPr>
              <a:t>- тов. Поскольку сборки с нестрогими именами всегда развертываются в закрытом режиме, для поиска </a:t>
            </a:r>
            <a:r>
              <a:rPr lang="ru-RU" sz="2200" dirty="0" err="1" smtClean="0">
                <a:effectLst/>
                <a:latin typeface="+mj-lt"/>
                <a:ea typeface="+mj-ea"/>
                <a:cs typeface="+mj-cs"/>
                <a:sym typeface="Helvetica Neue"/>
              </a:rPr>
              <a:t>файла</a:t>
            </a:r>
            <a:r>
              <a:rPr lang="ru-RU" sz="2200" dirty="0" smtClean="0">
                <a:effectLst/>
                <a:latin typeface="+mj-lt"/>
                <a:ea typeface="+mj-ea"/>
                <a:cs typeface="+mj-cs"/>
                <a:sym typeface="Helvetica Neue"/>
              </a:rPr>
              <a:t> сборки в базовом каталоге приложения или в одном из его подкаталогов, указанном атрибутом </a:t>
            </a:r>
            <a:r>
              <a:rPr lang="ru-RU" sz="2200" dirty="0" err="1" smtClean="0">
                <a:effectLst/>
                <a:latin typeface="+mj-lt"/>
                <a:ea typeface="+mj-ea"/>
                <a:cs typeface="+mj-cs"/>
                <a:sym typeface="Helvetica Neue"/>
              </a:rPr>
              <a:t>privatePath</a:t>
            </a:r>
            <a:r>
              <a:rPr lang="ru-RU" sz="2200" dirty="0" smtClean="0">
                <a:effectLst/>
                <a:latin typeface="+mj-lt"/>
                <a:ea typeface="+mj-ea"/>
                <a:cs typeface="+mj-cs"/>
                <a:sym typeface="Helvetica Neue"/>
              </a:rPr>
              <a:t> конфигурационного XML- </a:t>
            </a:r>
            <a:r>
              <a:rPr lang="ru-RU" sz="2200" dirty="0" err="1" smtClean="0">
                <a:effectLst/>
                <a:latin typeface="+mj-lt"/>
                <a:ea typeface="+mj-ea"/>
                <a:cs typeface="+mj-cs"/>
                <a:sym typeface="Helvetica Neue"/>
              </a:rPr>
              <a:t>файла</a:t>
            </a:r>
            <a:r>
              <a:rPr lang="ru-RU" sz="2200" dirty="0" smtClean="0">
                <a:effectLst/>
                <a:latin typeface="+mj-lt"/>
                <a:ea typeface="+mj-ea"/>
                <a:cs typeface="+mj-cs"/>
                <a:sym typeface="Helvetica Neue"/>
              </a:rPr>
              <a:t>, CLR просто берет имя сборки (добавляя к нему расширение DLL или EXE) </a:t>
            </a:r>
            <a:endParaRPr lang="ru-RU" dirty="0" smtClean="0"/>
          </a:p>
          <a:p>
            <a:pPr marL="0" marR="0" indent="0" defTabSz="457200" eaLnBrk="1" fontAlgn="auto" latinLnBrk="0" hangingPunct="1">
              <a:lnSpc>
                <a:spcPct val="117999"/>
              </a:lnSpc>
              <a:spcBef>
                <a:spcPts val="0"/>
              </a:spcBef>
              <a:spcAft>
                <a:spcPts val="0"/>
              </a:spcAft>
              <a:buClrTx/>
              <a:buSzTx/>
              <a:buFontTx/>
              <a:buNone/>
              <a:tabLst/>
              <a:defRPr/>
            </a:pPr>
            <a:endParaRPr lang="ru-RU" dirty="0" smtClean="0"/>
          </a:p>
          <a:p>
            <a:endParaRPr lang="en-US" dirty="0"/>
          </a:p>
        </p:txBody>
      </p:sp>
    </p:spTree>
    <p:extLst>
      <p:ext uri="{BB962C8B-B14F-4D97-AF65-F5344CB8AC3E}">
        <p14:creationId xmlns:p14="http://schemas.microsoft.com/office/powerpoint/2010/main" val="4462385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noRot="1" noChangeAspect="1"/>
          </p:cNvSpPr>
          <p:nvPr>
            <p:ph type="sldImg"/>
          </p:nvPr>
        </p:nvSpPr>
        <p:spPr>
          <a:prstGeom prst="rect">
            <a:avLst/>
          </a:prstGeom>
        </p:spPr>
        <p:txBody>
          <a:bodyPr/>
          <a:lstStyle/>
          <a:p>
            <a:pPr lvl="0"/>
            <a:endParaRPr/>
          </a:p>
        </p:txBody>
      </p:sp>
      <p:sp>
        <p:nvSpPr>
          <p:cNvPr id="241" name="Shape 241"/>
          <p:cNvSpPr>
            <a:spLocks noGrp="1"/>
          </p:cNvSpPr>
          <p:nvPr>
            <p:ph type="body" sz="quarter" idx="1"/>
          </p:nvPr>
        </p:nvSpPr>
        <p:spPr>
          <a:prstGeom prst="rect">
            <a:avLst/>
          </a:prstGeom>
        </p:spPr>
        <p:txBody>
          <a:bodyPr/>
          <a:lstStyle>
            <a:lvl1pPr defTabSz="914400">
              <a:lnSpc>
                <a:spcPct val="100000"/>
              </a:lnSpc>
              <a:spcBef>
                <a:spcPts val="400"/>
              </a:spcBef>
              <a:defRPr sz="1200">
                <a:latin typeface="Calibri"/>
                <a:ea typeface="Calibri"/>
                <a:cs typeface="Calibri"/>
                <a:sym typeface="Calibri"/>
              </a:defRPr>
            </a:lvl1pPr>
          </a:lstStyle>
          <a:p>
            <a:pPr lvl="0">
              <a:defRPr sz="1800"/>
            </a:pPr>
            <a:r>
              <a:rPr sz="1200" dirty="0"/>
              <a:t>C:\Program Files (x86)\Microsoft SDKs\Windows\v8.1A\bin\NETFX 4.5.1 </a:t>
            </a:r>
            <a:r>
              <a:rPr sz="1200" dirty="0" smtClean="0"/>
              <a:t>Tools</a:t>
            </a:r>
            <a:endParaRPr lang="ru-RU" sz="1200" dirty="0" smtClean="0"/>
          </a:p>
          <a:p>
            <a:pPr lvl="0">
              <a:defRPr sz="1800"/>
            </a:pPr>
            <a:endParaRPr lang="en-US" sz="1200" dirty="0" smtClean="0"/>
          </a:p>
          <a:p>
            <a:pPr lvl="0">
              <a:defRPr sz="1800"/>
            </a:pPr>
            <a:r>
              <a:rPr lang="en-US" sz="1200" dirty="0" smtClean="0"/>
              <a:t>//C:\Windows\</a:t>
            </a:r>
            <a:r>
              <a:rPr lang="en-US" sz="1200" dirty="0" err="1" smtClean="0"/>
              <a:t>Microsoft.NET</a:t>
            </a:r>
            <a:r>
              <a:rPr lang="en-US" sz="1200" dirty="0" smtClean="0"/>
              <a:t>\assembly\GAC_MSIL</a:t>
            </a:r>
          </a:p>
          <a:p>
            <a:pPr lvl="0">
              <a:defRPr sz="1800"/>
            </a:pPr>
            <a:endParaRPr lang="en-US" sz="1200" dirty="0" smtClean="0"/>
          </a:p>
          <a:p>
            <a:pPr lvl="0">
              <a:defRPr sz="1800"/>
            </a:pPr>
            <a:r>
              <a:rPr lang="en-US" sz="1200" dirty="0" smtClean="0"/>
              <a:t>//C:\Program Files (x86)\Microsoft SDKs\Windows\v8.1A\bin\NETFX 4.5.1 Tools</a:t>
            </a:r>
          </a:p>
          <a:p>
            <a:pPr lvl="0">
              <a:defRPr sz="1800"/>
            </a:pPr>
            <a:endParaRPr lang="en-US" sz="1200" dirty="0" smtClean="0"/>
          </a:p>
          <a:p>
            <a:pPr lvl="0">
              <a:defRPr sz="1800"/>
            </a:pPr>
            <a:r>
              <a:rPr lang="en-US" sz="1200" dirty="0" smtClean="0"/>
              <a:t>//C:\Users\MIB\Desktop\ASP.NET.1.Kravchuk.Day1\ASP.NET.1.Kravchuk.Day1\</a:t>
            </a:r>
            <a:r>
              <a:rPr lang="en-US" sz="1200" dirty="0" err="1" smtClean="0"/>
              <a:t>BookLibraryGAC</a:t>
            </a:r>
            <a:r>
              <a:rPr lang="en-US" sz="1200" dirty="0" smtClean="0"/>
              <a:t>\bin\Debug\</a:t>
            </a:r>
            <a:r>
              <a:rPr lang="en-US" sz="1200" dirty="0" err="1" smtClean="0"/>
              <a:t>BookLibraryGAC.dll</a:t>
            </a:r>
            <a:endParaRPr sz="1200" dirty="0"/>
          </a:p>
        </p:txBody>
      </p:sp>
    </p:spTree>
    <p:extLst>
      <p:ext uri="{BB962C8B-B14F-4D97-AF65-F5344CB8AC3E}">
        <p14:creationId xmlns:p14="http://schemas.microsoft.com/office/powerpoint/2010/main" val="13691330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noRot="1" noChangeAspect="1"/>
          </p:cNvSpPr>
          <p:nvPr>
            <p:ph type="sldImg"/>
          </p:nvPr>
        </p:nvSpPr>
        <p:spPr>
          <a:prstGeom prst="rect">
            <a:avLst/>
          </a:prstGeom>
        </p:spPr>
        <p:txBody>
          <a:bodyPr/>
          <a:lstStyle/>
          <a:p>
            <a:pPr lvl="0"/>
            <a:endParaRPr/>
          </a:p>
        </p:txBody>
      </p:sp>
      <p:sp>
        <p:nvSpPr>
          <p:cNvPr id="241" name="Shape 241"/>
          <p:cNvSpPr>
            <a:spLocks noGrp="1"/>
          </p:cNvSpPr>
          <p:nvPr>
            <p:ph type="body" sz="quarter" idx="1"/>
          </p:nvPr>
        </p:nvSpPr>
        <p:spPr>
          <a:prstGeom prst="rect">
            <a:avLst/>
          </a:prstGeom>
        </p:spPr>
        <p:txBody>
          <a:bodyPr/>
          <a:lstStyle>
            <a:lvl1pPr defTabSz="914400">
              <a:lnSpc>
                <a:spcPct val="100000"/>
              </a:lnSpc>
              <a:spcBef>
                <a:spcPts val="400"/>
              </a:spcBef>
              <a:defRPr sz="1200">
                <a:latin typeface="Calibri"/>
                <a:ea typeface="Calibri"/>
                <a:cs typeface="Calibri"/>
                <a:sym typeface="Calibri"/>
              </a:defRPr>
            </a:lvl1pPr>
          </a:lstStyle>
          <a:p>
            <a:pPr lvl="0">
              <a:defRPr sz="1800"/>
            </a:pPr>
            <a:r>
              <a:rPr sz="1200" dirty="0"/>
              <a:t>C:\Program Files (x86)\Microsoft SDKs\Windows\v8.1A\bin\NETFX 4.5.1 </a:t>
            </a:r>
            <a:r>
              <a:rPr sz="1200" dirty="0" smtClean="0"/>
              <a:t>Tools</a:t>
            </a:r>
            <a:endParaRPr lang="ru-RU" sz="1200" dirty="0" smtClean="0"/>
          </a:p>
          <a:p>
            <a:pPr lvl="0">
              <a:defRPr sz="1800"/>
            </a:pPr>
            <a:endParaRPr lang="en-US" sz="1200" dirty="0" smtClean="0"/>
          </a:p>
          <a:p>
            <a:pPr lvl="0">
              <a:defRPr sz="1800"/>
            </a:pPr>
            <a:r>
              <a:rPr lang="en-US" sz="1200" dirty="0" smtClean="0"/>
              <a:t>//C:\Windows\</a:t>
            </a:r>
            <a:r>
              <a:rPr lang="en-US" sz="1200" dirty="0" err="1" smtClean="0"/>
              <a:t>Microsoft.NET</a:t>
            </a:r>
            <a:r>
              <a:rPr lang="en-US" sz="1200" dirty="0" smtClean="0"/>
              <a:t>\assembly\GAC_MSIL</a:t>
            </a:r>
          </a:p>
          <a:p>
            <a:pPr lvl="0">
              <a:defRPr sz="1800"/>
            </a:pPr>
            <a:endParaRPr lang="en-US" sz="1200" dirty="0" smtClean="0"/>
          </a:p>
          <a:p>
            <a:pPr lvl="0">
              <a:defRPr sz="1800"/>
            </a:pPr>
            <a:r>
              <a:rPr lang="en-US" sz="1200" dirty="0" smtClean="0"/>
              <a:t>//C:\Program Files (x86)\Microsoft SDKs\Windows\v8.1A\bin\NETFX 4.5.1 Tools</a:t>
            </a:r>
          </a:p>
          <a:p>
            <a:pPr lvl="0">
              <a:defRPr sz="1800"/>
            </a:pPr>
            <a:endParaRPr lang="en-US" sz="1200" dirty="0" smtClean="0"/>
          </a:p>
          <a:p>
            <a:pPr lvl="0">
              <a:defRPr sz="1800"/>
            </a:pPr>
            <a:r>
              <a:rPr lang="en-US" sz="1200" dirty="0" smtClean="0"/>
              <a:t>//C:\Users\MIB\Desktop\ASP.NET.1.Kravchuk.Day1\ASP.NET.1.Kravchuk.Day1\</a:t>
            </a:r>
            <a:r>
              <a:rPr lang="en-US" sz="1200" dirty="0" err="1" smtClean="0"/>
              <a:t>BookLibraryGAC</a:t>
            </a:r>
            <a:r>
              <a:rPr lang="en-US" sz="1200" dirty="0" smtClean="0"/>
              <a:t>\bin\Debug\</a:t>
            </a:r>
            <a:r>
              <a:rPr lang="en-US" sz="1200" dirty="0" err="1" smtClean="0"/>
              <a:t>BookLibraryGAC.dll</a:t>
            </a:r>
            <a:endParaRPr sz="1200" dirty="0"/>
          </a:p>
        </p:txBody>
      </p:sp>
    </p:spTree>
    <p:extLst>
      <p:ext uri="{BB962C8B-B14F-4D97-AF65-F5344CB8AC3E}">
        <p14:creationId xmlns:p14="http://schemas.microsoft.com/office/powerpoint/2010/main" val="19822758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Во-первых, выполняется</a:t>
            </a:r>
            <a:r>
              <a:rPr lang="ru-RU" baseline="0" dirty="0" smtClean="0"/>
              <a:t> </a:t>
            </a:r>
            <a:r>
              <a:rPr lang="ru-RU" dirty="0" smtClean="0"/>
              <a:t>начальная компиляция</a:t>
            </a:r>
            <a:r>
              <a:rPr lang="ru-RU" baseline="0" dirty="0" smtClean="0"/>
              <a:t> </a:t>
            </a:r>
            <a:r>
              <a:rPr lang="ru-RU" dirty="0" smtClean="0"/>
              <a:t>сборки</a:t>
            </a:r>
            <a:r>
              <a:rPr lang="ru-RU" baseline="0" dirty="0" smtClean="0"/>
              <a:t> на основе</a:t>
            </a:r>
            <a:r>
              <a:rPr lang="ru-RU" dirty="0" smtClean="0"/>
              <a:t> кода и метаданных</a:t>
            </a:r>
            <a:r>
              <a:rPr lang="ru-RU" baseline="0" dirty="0" smtClean="0"/>
              <a:t> – аналогично построению (</a:t>
            </a:r>
            <a:r>
              <a:rPr lang="en-US" baseline="0" dirty="0" smtClean="0"/>
              <a:t>building</a:t>
            </a:r>
            <a:r>
              <a:rPr lang="ru-RU" baseline="0" dirty="0" smtClean="0"/>
              <a:t>) </a:t>
            </a:r>
            <a:r>
              <a:rPr lang="en-US" baseline="0" dirty="0" smtClean="0"/>
              <a:t>weakly named assemblies.</a:t>
            </a:r>
            <a:endParaRPr lang="ru-RU" baseline="0" dirty="0" smtClean="0"/>
          </a:p>
          <a:p>
            <a:r>
              <a:rPr lang="ru-RU" baseline="0" dirty="0" smtClean="0"/>
              <a:t>Затем, на основе </a:t>
            </a:r>
            <a:r>
              <a:rPr lang="ru-RU" dirty="0" smtClean="0"/>
              <a:t>байт полученной сборки вычисляется </a:t>
            </a:r>
            <a:r>
              <a:rPr lang="ru-RU" dirty="0" err="1" smtClean="0"/>
              <a:t>хэш</a:t>
            </a:r>
            <a:r>
              <a:rPr lang="ru-RU" dirty="0" smtClean="0"/>
              <a:t>, используя алгоритм хеширования</a:t>
            </a:r>
            <a:r>
              <a:rPr lang="ru-RU" baseline="0" dirty="0" smtClean="0"/>
              <a:t> </a:t>
            </a:r>
            <a:r>
              <a:rPr lang="ru-RU" dirty="0" smtClean="0"/>
              <a:t>SHA-1 (</a:t>
            </a:r>
            <a:r>
              <a:rPr lang="en-US" sz="2200" b="1" i="0" dirty="0" smtClean="0">
                <a:effectLst/>
                <a:latin typeface="+mj-lt"/>
                <a:ea typeface="+mj-ea"/>
                <a:cs typeface="+mj-cs"/>
                <a:sym typeface="Helvetica Neue"/>
              </a:rPr>
              <a:t>Secure Hash Algorithm 1</a:t>
            </a:r>
            <a:r>
              <a:rPr lang="ru-RU" dirty="0" smtClean="0"/>
              <a:t>),</a:t>
            </a:r>
            <a:r>
              <a:rPr lang="ru-RU" baseline="0" dirty="0" smtClean="0"/>
              <a:t> что </a:t>
            </a:r>
            <a:r>
              <a:rPr lang="ru-RU" dirty="0" smtClean="0"/>
              <a:t>позволяет выполнять проверку целостности сборки. </a:t>
            </a:r>
          </a:p>
          <a:p>
            <a:r>
              <a:rPr lang="ru-RU" dirty="0" smtClean="0"/>
              <a:t>Вычисленное </a:t>
            </a:r>
            <a:r>
              <a:rPr lang="ru-RU" dirty="0" err="1" smtClean="0"/>
              <a:t>хеш</a:t>
            </a:r>
            <a:r>
              <a:rPr lang="ru-RU" dirty="0" smtClean="0"/>
              <a:t>-значение подписывается с помощью алгоритма шифрования RSA с использованием закрытого ключа компании, создавая цифровую</a:t>
            </a:r>
            <a:r>
              <a:rPr lang="ru-RU" baseline="0" dirty="0" smtClean="0"/>
              <a:t> </a:t>
            </a:r>
            <a:r>
              <a:rPr lang="ru-RU" dirty="0" smtClean="0"/>
              <a:t>подпись, которая встраивается в файл. Для проверки цифровой подписи среда выполнения</a:t>
            </a:r>
            <a:r>
              <a:rPr lang="ru-RU" baseline="0" dirty="0" smtClean="0"/>
              <a:t> использует</a:t>
            </a:r>
            <a:r>
              <a:rPr lang="ru-RU" dirty="0" smtClean="0"/>
              <a:t> открытый ключ, который встраивается в манифест сборки.</a:t>
            </a:r>
            <a:endParaRPr lang="en-US" dirty="0"/>
          </a:p>
        </p:txBody>
      </p:sp>
    </p:spTree>
    <p:extLst>
      <p:ext uri="{BB962C8B-B14F-4D97-AF65-F5344CB8AC3E}">
        <p14:creationId xmlns:p14="http://schemas.microsoft.com/office/powerpoint/2010/main" val="2694415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pPr lvl="0"/>
            <a:endParaRPr/>
          </a:p>
        </p:txBody>
      </p:sp>
      <p:sp>
        <p:nvSpPr>
          <p:cNvPr id="191" name="Shape 191"/>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a:latin typeface="Calibri"/>
                <a:ea typeface="Calibri"/>
                <a:cs typeface="Calibri"/>
                <a:sym typeface="Calibri"/>
              </a:rPr>
              <a:t>В платформе .NET </a:t>
            </a:r>
            <a:r>
              <a:rPr sz="1200" i="1">
                <a:latin typeface="Calibri"/>
                <a:ea typeface="Calibri"/>
                <a:cs typeface="Calibri"/>
                <a:sym typeface="Calibri"/>
              </a:rPr>
              <a:t>сборка</a:t>
            </a:r>
            <a:r>
              <a:rPr sz="1200">
                <a:latin typeface="Calibri"/>
                <a:ea typeface="Calibri"/>
                <a:cs typeface="Calibri"/>
                <a:sym typeface="Calibri"/>
              </a:rPr>
              <a:t> (</a:t>
            </a:r>
            <a:r>
              <a:rPr sz="1200" i="1">
                <a:latin typeface="Calibri"/>
                <a:ea typeface="Calibri"/>
                <a:cs typeface="Calibri"/>
                <a:sym typeface="Calibri"/>
              </a:rPr>
              <a:t>assembly</a:t>
            </a:r>
            <a:r>
              <a:rPr sz="1200">
                <a:latin typeface="Calibri"/>
                <a:ea typeface="Calibri"/>
                <a:cs typeface="Calibri"/>
                <a:sym typeface="Calibri"/>
              </a:rPr>
              <a:t>) – это единица развёртывания и контроля версий. Сборка состоит из одного или нескольких </a:t>
            </a:r>
            <a:r>
              <a:rPr sz="1200" i="1">
                <a:latin typeface="Calibri"/>
                <a:ea typeface="Calibri"/>
                <a:cs typeface="Calibri"/>
                <a:sym typeface="Calibri"/>
              </a:rPr>
              <a:t>программных модулей</a:t>
            </a:r>
            <a:r>
              <a:rPr sz="1200">
                <a:latin typeface="Calibri"/>
                <a:ea typeface="Calibri"/>
                <a:cs typeface="Calibri"/>
                <a:sym typeface="Calibri"/>
              </a:rPr>
              <a:t> и, возможно, </a:t>
            </a:r>
            <a:r>
              <a:rPr sz="1200" i="1">
                <a:latin typeface="Calibri"/>
                <a:ea typeface="Calibri"/>
                <a:cs typeface="Calibri"/>
                <a:sym typeface="Calibri"/>
              </a:rPr>
              <a:t>данных ресурсов</a:t>
            </a:r>
            <a:r>
              <a:rPr sz="1200">
                <a:latin typeface="Calibri"/>
                <a:ea typeface="Calibri"/>
                <a:cs typeface="Calibri"/>
                <a:sym typeface="Calibri"/>
              </a:rPr>
              <a:t>. Эти компоненты могут размещаться в отдельных файлах, либо содержаться в одном файле. В любом случае, сборка содержит в некотором из своих файлов </a:t>
            </a:r>
            <a:r>
              <a:rPr sz="1200" i="1">
                <a:latin typeface="Calibri"/>
                <a:ea typeface="Calibri"/>
                <a:cs typeface="Calibri"/>
                <a:sym typeface="Calibri"/>
              </a:rPr>
              <a:t>манифест</a:t>
            </a:r>
            <a:r>
              <a:rPr sz="1200">
                <a:latin typeface="Calibri"/>
                <a:ea typeface="Calibri"/>
                <a:cs typeface="Calibri"/>
                <a:sym typeface="Calibri"/>
              </a:rPr>
              <a:t>, описывающий состав сборки. Будем называть сборку </a:t>
            </a:r>
            <a:r>
              <a:rPr sz="1200" i="1">
                <a:latin typeface="Calibri"/>
                <a:ea typeface="Calibri"/>
                <a:cs typeface="Calibri"/>
                <a:sym typeface="Calibri"/>
              </a:rPr>
              <a:t>однофайловой</a:t>
            </a:r>
            <a:r>
              <a:rPr sz="1200">
                <a:latin typeface="Calibri"/>
                <a:ea typeface="Calibri"/>
                <a:cs typeface="Calibri"/>
                <a:sym typeface="Calibri"/>
              </a:rPr>
              <a:t>, если она состоит из одного файла. В противном случае сборку будем называть </a:t>
            </a:r>
            <a:r>
              <a:rPr sz="1200" i="1">
                <a:latin typeface="Calibri"/>
                <a:ea typeface="Calibri"/>
                <a:cs typeface="Calibri"/>
                <a:sym typeface="Calibri"/>
              </a:rPr>
              <a:t>многофайловой</a:t>
            </a:r>
            <a:r>
              <a:rPr sz="1200">
                <a:latin typeface="Calibri"/>
                <a:ea typeface="Calibri"/>
                <a:cs typeface="Calibri"/>
                <a:sym typeface="Calibri"/>
              </a:rPr>
              <a:t>. Тот файл, который содержит манифест сборки, будем называть </a:t>
            </a:r>
            <a:r>
              <a:rPr sz="1200" i="1">
                <a:latin typeface="Calibri"/>
                <a:ea typeface="Calibri"/>
                <a:cs typeface="Calibri"/>
                <a:sym typeface="Calibri"/>
              </a:rPr>
              <a:t>главным файлом сборки</a:t>
            </a:r>
            <a:r>
              <a:rPr sz="1200">
                <a:latin typeface="Calibri"/>
                <a:ea typeface="Calibri"/>
                <a:cs typeface="Calibri"/>
                <a:sym typeface="Calibri"/>
              </a:rPr>
              <a:t>.</a:t>
            </a:r>
          </a:p>
          <a:p>
            <a:pPr lvl="0" defTabSz="914400">
              <a:lnSpc>
                <a:spcPct val="100000"/>
              </a:lnSpc>
              <a:spcBef>
                <a:spcPts val="400"/>
              </a:spcBef>
              <a:defRPr sz="1800"/>
            </a:pPr>
            <a:r>
              <a:rPr sz="1200">
                <a:latin typeface="Calibri"/>
                <a:ea typeface="Calibri"/>
                <a:cs typeface="Calibri"/>
                <a:sym typeface="Calibri"/>
              </a:rPr>
              <a:t>Простые приложения обычно представлены однофайловыми сборками. При разработке сложных приложений переход к многофайловым сборкам даёт следующие преимущества:</a:t>
            </a:r>
          </a:p>
          <a:p>
            <a:pPr lvl="0" defTabSz="914400">
              <a:lnSpc>
                <a:spcPct val="100000"/>
              </a:lnSpc>
              <a:spcBef>
                <a:spcPts val="400"/>
              </a:spcBef>
              <a:defRPr sz="1800"/>
            </a:pPr>
            <a:r>
              <a:rPr sz="1200">
                <a:latin typeface="Calibri"/>
                <a:ea typeface="Calibri"/>
                <a:cs typeface="Calibri"/>
                <a:sym typeface="Calibri"/>
              </a:rPr>
              <a:t>Ресурсы (текстовые строки, изображения и т. д.) можно хранить вне приложения, что позволяет при необходимости изменять ресурсы без перекомпиляции приложения.</a:t>
            </a:r>
          </a:p>
          <a:p>
            <a:pPr lvl="0" defTabSz="914400">
              <a:lnSpc>
                <a:spcPct val="100000"/>
              </a:lnSpc>
              <a:spcBef>
                <a:spcPts val="400"/>
              </a:spcBef>
              <a:defRPr sz="1800"/>
            </a:pPr>
            <a:r>
              <a:rPr sz="1200">
                <a:latin typeface="Calibri"/>
                <a:ea typeface="Calibri"/>
                <a:cs typeface="Calibri"/>
                <a:sym typeface="Calibri"/>
              </a:rPr>
              <a:t>Если исполняемый код приложения разделён на несколько модулей, то модули загружаются в память только по мере надобности.</a:t>
            </a:r>
          </a:p>
          <a:p>
            <a:pPr lvl="0" defTabSz="914400">
              <a:lnSpc>
                <a:spcPct val="100000"/>
              </a:lnSpc>
              <a:spcBef>
                <a:spcPts val="400"/>
              </a:spcBef>
              <a:defRPr sz="1800"/>
            </a:pPr>
            <a:r>
              <a:rPr sz="1200">
                <a:latin typeface="Calibri"/>
                <a:ea typeface="Calibri"/>
                <a:cs typeface="Calibri"/>
                <a:sym typeface="Calibri"/>
              </a:rPr>
              <a:t>Скомпилированный модуль может использоваться в нескольких сборках.</a:t>
            </a:r>
          </a:p>
        </p:txBody>
      </p:sp>
    </p:spTree>
    <p:extLst>
      <p:ext uri="{BB962C8B-B14F-4D97-AF65-F5344CB8AC3E}">
        <p14:creationId xmlns:p14="http://schemas.microsoft.com/office/powerpoint/2010/main" val="1125898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Shape 83"/>
          <p:cNvSpPr>
            <a:spLocks noGrp="1" noRot="1" noChangeAspect="1"/>
          </p:cNvSpPr>
          <p:nvPr>
            <p:ph type="sldImg"/>
          </p:nvPr>
        </p:nvSpPr>
        <p:spPr>
          <a:prstGeom prst="rect">
            <a:avLst/>
          </a:prstGeom>
        </p:spPr>
        <p:txBody>
          <a:bodyPr/>
          <a:lstStyle/>
          <a:p>
            <a:pPr lvl="0"/>
            <a:endParaRPr/>
          </a:p>
        </p:txBody>
      </p:sp>
      <p:sp>
        <p:nvSpPr>
          <p:cNvPr id="84" name="Shape 84"/>
          <p:cNvSpPr>
            <a:spLocks noGrp="1"/>
          </p:cNvSpPr>
          <p:nvPr>
            <p:ph type="body" sz="quarter" idx="1"/>
          </p:nvPr>
        </p:nvSpPr>
        <p:spPr>
          <a:prstGeom prst="rect">
            <a:avLst/>
          </a:prstGeom>
        </p:spPr>
        <p:txBody>
          <a:bodyPr/>
          <a:lstStyle/>
          <a:p>
            <a:pPr lvl="0" defTabSz="914400">
              <a:lnSpc>
                <a:spcPct val="90000"/>
              </a:lnSpc>
              <a:spcBef>
                <a:spcPts val="300"/>
              </a:spcBef>
              <a:defRPr sz="1800"/>
            </a:pPr>
            <a:r>
              <a:rPr sz="1000" dirty="0">
                <a:latin typeface="Calibri"/>
                <a:ea typeface="Calibri"/>
                <a:cs typeface="Calibri"/>
                <a:sym typeface="Calibri"/>
              </a:rPr>
              <a:t>C# </a:t>
            </a:r>
            <a:r>
              <a:rPr sz="1000" dirty="0" err="1">
                <a:latin typeface="Calibri"/>
                <a:ea typeface="Calibri"/>
                <a:cs typeface="Calibri"/>
                <a:sym typeface="Calibri"/>
              </a:rPr>
              <a:t>представляет</a:t>
            </a:r>
            <a:r>
              <a:rPr sz="1000" dirty="0">
                <a:latin typeface="Calibri"/>
                <a:ea typeface="Calibri"/>
                <a:cs typeface="Calibri"/>
                <a:sym typeface="Calibri"/>
              </a:rPr>
              <a:t> </a:t>
            </a:r>
            <a:r>
              <a:rPr sz="1000" dirty="0" err="1">
                <a:latin typeface="Calibri"/>
                <a:ea typeface="Calibri"/>
                <a:cs typeface="Calibri"/>
                <a:sym typeface="Calibri"/>
              </a:rPr>
              <a:t>собой</a:t>
            </a:r>
            <a:r>
              <a:rPr sz="1000" dirty="0">
                <a:latin typeface="Calibri"/>
                <a:ea typeface="Calibri"/>
                <a:cs typeface="Calibri"/>
                <a:sym typeface="Calibri"/>
              </a:rPr>
              <a:t> </a:t>
            </a:r>
            <a:r>
              <a:rPr sz="1000" dirty="0" err="1">
                <a:latin typeface="Calibri"/>
                <a:ea typeface="Calibri"/>
                <a:cs typeface="Calibri"/>
                <a:sym typeface="Calibri"/>
              </a:rPr>
              <a:t>универсальный</a:t>
            </a:r>
            <a:r>
              <a:rPr sz="1000" dirty="0">
                <a:latin typeface="Calibri"/>
                <a:ea typeface="Calibri"/>
                <a:cs typeface="Calibri"/>
                <a:sym typeface="Calibri"/>
              </a:rPr>
              <a:t>, </a:t>
            </a:r>
            <a:r>
              <a:rPr sz="1000" dirty="0" err="1">
                <a:latin typeface="Calibri"/>
                <a:ea typeface="Calibri"/>
                <a:cs typeface="Calibri"/>
                <a:sym typeface="Calibri"/>
              </a:rPr>
              <a:t>безопасный</a:t>
            </a:r>
            <a:r>
              <a:rPr sz="1000" dirty="0">
                <a:latin typeface="Calibri"/>
                <a:ea typeface="Calibri"/>
                <a:cs typeface="Calibri"/>
                <a:sym typeface="Calibri"/>
              </a:rPr>
              <a:t> к </a:t>
            </a:r>
            <a:r>
              <a:rPr sz="1000" dirty="0" err="1">
                <a:latin typeface="Calibri"/>
                <a:ea typeface="Calibri"/>
                <a:cs typeface="Calibri"/>
                <a:sym typeface="Calibri"/>
              </a:rPr>
              <a:t>типам</a:t>
            </a:r>
            <a:r>
              <a:rPr sz="1000" dirty="0">
                <a:latin typeface="Calibri"/>
                <a:ea typeface="Calibri"/>
                <a:cs typeface="Calibri"/>
                <a:sym typeface="Calibri"/>
              </a:rPr>
              <a:t>, </a:t>
            </a:r>
            <a:r>
              <a:rPr sz="1000" dirty="0" err="1">
                <a:latin typeface="Calibri"/>
                <a:ea typeface="Calibri"/>
                <a:cs typeface="Calibri"/>
                <a:sym typeface="Calibri"/>
              </a:rPr>
              <a:t>объектно-ориентированный</a:t>
            </a:r>
            <a:r>
              <a:rPr sz="1000" dirty="0">
                <a:latin typeface="Calibri"/>
                <a:ea typeface="Calibri"/>
                <a:cs typeface="Calibri"/>
                <a:sym typeface="Calibri"/>
              </a:rPr>
              <a:t> </a:t>
            </a:r>
            <a:r>
              <a:rPr sz="1000" dirty="0" err="1">
                <a:latin typeface="Calibri"/>
                <a:ea typeface="Calibri"/>
                <a:cs typeface="Calibri"/>
                <a:sym typeface="Calibri"/>
              </a:rPr>
              <a:t>язык</a:t>
            </a:r>
            <a:r>
              <a:rPr sz="1000" dirty="0">
                <a:latin typeface="Calibri"/>
                <a:ea typeface="Calibri"/>
                <a:cs typeface="Calibri"/>
                <a:sym typeface="Calibri"/>
              </a:rPr>
              <a:t> (</a:t>
            </a:r>
            <a:r>
              <a:rPr sz="1000" dirty="0" err="1">
                <a:latin typeface="Calibri"/>
                <a:ea typeface="Calibri"/>
                <a:cs typeface="Calibri"/>
                <a:sym typeface="Calibri"/>
              </a:rPr>
              <a:t>Андерс</a:t>
            </a:r>
            <a:r>
              <a:rPr sz="1000" dirty="0">
                <a:latin typeface="Calibri"/>
                <a:ea typeface="Calibri"/>
                <a:cs typeface="Calibri"/>
                <a:sym typeface="Calibri"/>
              </a:rPr>
              <a:t> </a:t>
            </a:r>
            <a:r>
              <a:rPr sz="1000" dirty="0" err="1">
                <a:latin typeface="Calibri"/>
                <a:ea typeface="Calibri"/>
                <a:cs typeface="Calibri"/>
                <a:sym typeface="Calibri"/>
              </a:rPr>
              <a:t>Хейлсберг</a:t>
            </a:r>
            <a:r>
              <a:rPr sz="1000" dirty="0">
                <a:latin typeface="Calibri"/>
                <a:ea typeface="Calibri"/>
                <a:cs typeface="Calibri"/>
                <a:sym typeface="Calibri"/>
              </a:rPr>
              <a:t>!) </a:t>
            </a:r>
            <a:r>
              <a:rPr sz="1000" dirty="0" err="1">
                <a:latin typeface="Calibri"/>
                <a:ea typeface="Calibri"/>
                <a:cs typeface="Calibri"/>
                <a:sym typeface="Calibri"/>
              </a:rPr>
              <a:t>не</a:t>
            </a:r>
            <a:r>
              <a:rPr sz="1000" dirty="0">
                <a:latin typeface="Calibri"/>
                <a:ea typeface="Calibri"/>
                <a:cs typeface="Calibri"/>
                <a:sym typeface="Calibri"/>
              </a:rPr>
              <a:t> </a:t>
            </a:r>
            <a:r>
              <a:rPr sz="1000" dirty="0" err="1">
                <a:latin typeface="Calibri"/>
                <a:ea typeface="Calibri"/>
                <a:cs typeface="Calibri"/>
                <a:sym typeface="Calibri"/>
              </a:rPr>
              <a:t>зависит</a:t>
            </a:r>
            <a:r>
              <a:rPr sz="1000" dirty="0">
                <a:latin typeface="Calibri"/>
                <a:ea typeface="Calibri"/>
                <a:cs typeface="Calibri"/>
                <a:sym typeface="Calibri"/>
              </a:rPr>
              <a:t> </a:t>
            </a:r>
            <a:r>
              <a:rPr sz="1000" dirty="0" err="1">
                <a:latin typeface="Calibri"/>
                <a:ea typeface="Calibri"/>
                <a:cs typeface="Calibri"/>
                <a:sym typeface="Calibri"/>
              </a:rPr>
              <a:t>от</a:t>
            </a:r>
            <a:r>
              <a:rPr sz="1000" dirty="0">
                <a:latin typeface="Calibri"/>
                <a:ea typeface="Calibri"/>
                <a:cs typeface="Calibri"/>
                <a:sym typeface="Calibri"/>
              </a:rPr>
              <a:t> </a:t>
            </a:r>
            <a:r>
              <a:rPr sz="1000" dirty="0" err="1">
                <a:latin typeface="Calibri"/>
                <a:ea typeface="Calibri"/>
                <a:cs typeface="Calibri"/>
                <a:sym typeface="Calibri"/>
              </a:rPr>
              <a:t>платформы</a:t>
            </a:r>
            <a:r>
              <a:rPr sz="1000" dirty="0">
                <a:latin typeface="Calibri"/>
                <a:ea typeface="Calibri"/>
                <a:cs typeface="Calibri"/>
                <a:sym typeface="Calibri"/>
              </a:rPr>
              <a:t>, </a:t>
            </a:r>
            <a:r>
              <a:rPr sz="1000" dirty="0" err="1">
                <a:latin typeface="Calibri"/>
                <a:ea typeface="Calibri"/>
                <a:cs typeface="Calibri"/>
                <a:sym typeface="Calibri"/>
              </a:rPr>
              <a:t>но</a:t>
            </a:r>
            <a:r>
              <a:rPr sz="1000" dirty="0">
                <a:latin typeface="Calibri"/>
                <a:ea typeface="Calibri"/>
                <a:cs typeface="Calibri"/>
                <a:sym typeface="Calibri"/>
              </a:rPr>
              <a:t> </a:t>
            </a:r>
            <a:r>
              <a:rPr sz="1000" dirty="0" err="1">
                <a:latin typeface="Calibri"/>
                <a:ea typeface="Calibri"/>
                <a:cs typeface="Calibri"/>
                <a:sym typeface="Calibri"/>
              </a:rPr>
              <a:t>написан</a:t>
            </a:r>
            <a:r>
              <a:rPr sz="1000" dirty="0">
                <a:latin typeface="Calibri"/>
                <a:ea typeface="Calibri"/>
                <a:cs typeface="Calibri"/>
                <a:sym typeface="Calibri"/>
              </a:rPr>
              <a:t> </a:t>
            </a:r>
            <a:r>
              <a:rPr sz="1000" dirty="0" err="1">
                <a:latin typeface="Calibri"/>
                <a:ea typeface="Calibri"/>
                <a:cs typeface="Calibri"/>
                <a:sym typeface="Calibri"/>
              </a:rPr>
              <a:t>для</a:t>
            </a:r>
            <a:r>
              <a:rPr sz="1000" dirty="0">
                <a:latin typeface="Calibri"/>
                <a:ea typeface="Calibri"/>
                <a:cs typeface="Calibri"/>
                <a:sym typeface="Calibri"/>
              </a:rPr>
              <a:t> </a:t>
            </a:r>
            <a:r>
              <a:rPr sz="1000" dirty="0" err="1">
                <a:latin typeface="Calibri"/>
                <a:ea typeface="Calibri"/>
                <a:cs typeface="Calibri"/>
                <a:sym typeface="Calibri"/>
              </a:rPr>
              <a:t>эффективной</a:t>
            </a:r>
            <a:r>
              <a:rPr sz="1000" dirty="0">
                <a:latin typeface="Calibri"/>
                <a:ea typeface="Calibri"/>
                <a:cs typeface="Calibri"/>
                <a:sym typeface="Calibri"/>
              </a:rPr>
              <a:t> </a:t>
            </a:r>
            <a:r>
              <a:rPr sz="1000" dirty="0" err="1">
                <a:latin typeface="Calibri"/>
                <a:ea typeface="Calibri"/>
                <a:cs typeface="Calibri"/>
                <a:sym typeface="Calibri"/>
              </a:rPr>
              <a:t>работы</a:t>
            </a:r>
            <a:r>
              <a:rPr sz="1000" dirty="0">
                <a:latin typeface="Calibri"/>
                <a:ea typeface="Calibri"/>
                <a:cs typeface="Calibri"/>
                <a:sym typeface="Calibri"/>
              </a:rPr>
              <a:t> с </a:t>
            </a:r>
            <a:r>
              <a:rPr sz="1000" dirty="0" err="1">
                <a:latin typeface="Calibri"/>
                <a:ea typeface="Calibri"/>
                <a:cs typeface="Calibri"/>
                <a:sym typeface="Calibri"/>
              </a:rPr>
              <a:t>платформой</a:t>
            </a:r>
            <a:r>
              <a:rPr sz="1000" dirty="0">
                <a:latin typeface="Calibri"/>
                <a:ea typeface="Calibri"/>
                <a:cs typeface="Calibri"/>
                <a:sym typeface="Calibri"/>
              </a:rPr>
              <a:t>  </a:t>
            </a:r>
            <a:r>
              <a:rPr sz="1000" dirty="0" err="1">
                <a:latin typeface="Calibri"/>
                <a:ea typeface="Calibri"/>
                <a:cs typeface="Calibri"/>
                <a:sym typeface="Calibri"/>
              </a:rPr>
              <a:t>.Net</a:t>
            </a:r>
            <a:r>
              <a:rPr sz="1000" dirty="0">
                <a:latin typeface="Calibri"/>
                <a:ea typeface="Calibri"/>
                <a:cs typeface="Calibri"/>
                <a:sym typeface="Calibri"/>
              </a:rPr>
              <a:t> Framework.</a:t>
            </a:r>
          </a:p>
          <a:p>
            <a:pPr lvl="0" defTabSz="914400">
              <a:lnSpc>
                <a:spcPct val="90000"/>
              </a:lnSpc>
              <a:spcBef>
                <a:spcPts val="300"/>
              </a:spcBef>
              <a:defRPr sz="1800"/>
            </a:pPr>
            <a:r>
              <a:rPr sz="1000" dirty="0" err="1">
                <a:latin typeface="Calibri"/>
                <a:ea typeface="Calibri"/>
                <a:cs typeface="Calibri"/>
                <a:sym typeface="Calibri"/>
              </a:rPr>
              <a:t>Расширенная</a:t>
            </a:r>
            <a:r>
              <a:rPr sz="1000" dirty="0">
                <a:latin typeface="Calibri"/>
                <a:ea typeface="Calibri"/>
                <a:cs typeface="Calibri"/>
                <a:sym typeface="Calibri"/>
              </a:rPr>
              <a:t> </a:t>
            </a:r>
            <a:r>
              <a:rPr sz="1000" dirty="0" err="1">
                <a:latin typeface="Calibri"/>
                <a:ea typeface="Calibri"/>
                <a:cs typeface="Calibri"/>
                <a:sym typeface="Calibri"/>
              </a:rPr>
              <a:t>объектно-ориентированная</a:t>
            </a:r>
            <a:r>
              <a:rPr sz="1000" dirty="0">
                <a:latin typeface="Calibri"/>
                <a:ea typeface="Calibri"/>
                <a:cs typeface="Calibri"/>
                <a:sym typeface="Calibri"/>
              </a:rPr>
              <a:t> </a:t>
            </a:r>
            <a:r>
              <a:rPr sz="1000" dirty="0" err="1">
                <a:latin typeface="Calibri"/>
                <a:ea typeface="Calibri"/>
                <a:cs typeface="Calibri"/>
                <a:sym typeface="Calibri"/>
              </a:rPr>
              <a:t>парадигма</a:t>
            </a:r>
            <a:r>
              <a:rPr sz="1000" dirty="0">
                <a:latin typeface="Calibri"/>
                <a:ea typeface="Calibri"/>
                <a:cs typeface="Calibri"/>
                <a:sym typeface="Calibri"/>
              </a:rPr>
              <a:t> (</a:t>
            </a:r>
            <a:r>
              <a:rPr sz="1000" dirty="0" err="1">
                <a:latin typeface="Calibri"/>
                <a:ea typeface="Calibri"/>
                <a:cs typeface="Calibri"/>
                <a:sym typeface="Calibri"/>
              </a:rPr>
              <a:t>инкапсуляция</a:t>
            </a:r>
            <a:r>
              <a:rPr sz="1000" dirty="0">
                <a:latin typeface="Calibri"/>
                <a:ea typeface="Calibri"/>
                <a:cs typeface="Calibri"/>
                <a:sym typeface="Calibri"/>
              </a:rPr>
              <a:t>, </a:t>
            </a:r>
            <a:r>
              <a:rPr sz="1000" dirty="0" err="1">
                <a:latin typeface="Calibri"/>
                <a:ea typeface="Calibri"/>
                <a:cs typeface="Calibri"/>
                <a:sym typeface="Calibri"/>
              </a:rPr>
              <a:t>наследование</a:t>
            </a:r>
            <a:r>
              <a:rPr sz="1000" dirty="0">
                <a:latin typeface="Calibri"/>
                <a:ea typeface="Calibri"/>
                <a:cs typeface="Calibri"/>
                <a:sym typeface="Calibri"/>
              </a:rPr>
              <a:t> и </a:t>
            </a:r>
            <a:r>
              <a:rPr sz="1000" dirty="0" err="1">
                <a:latin typeface="Calibri"/>
                <a:ea typeface="Calibri"/>
                <a:cs typeface="Calibri"/>
                <a:sym typeface="Calibri"/>
              </a:rPr>
              <a:t>полиморфизм</a:t>
            </a:r>
            <a:r>
              <a:rPr sz="1000" dirty="0">
                <a:latin typeface="Calibri"/>
                <a:ea typeface="Calibri"/>
                <a:cs typeface="Calibri"/>
                <a:sym typeface="Calibri"/>
              </a:rPr>
              <a:t>)</a:t>
            </a:r>
          </a:p>
          <a:p>
            <a:pPr lvl="0" defTabSz="914400">
              <a:lnSpc>
                <a:spcPct val="90000"/>
              </a:lnSpc>
              <a:spcBef>
                <a:spcPts val="300"/>
              </a:spcBef>
              <a:defRPr sz="1800"/>
            </a:pPr>
            <a:r>
              <a:rPr sz="1000" dirty="0" err="1">
                <a:latin typeface="Calibri"/>
                <a:ea typeface="Calibri"/>
                <a:cs typeface="Calibri"/>
                <a:sym typeface="Calibri"/>
              </a:rPr>
              <a:t>Отличительные</a:t>
            </a:r>
            <a:r>
              <a:rPr sz="1000" dirty="0">
                <a:latin typeface="Calibri"/>
                <a:ea typeface="Calibri"/>
                <a:cs typeface="Calibri"/>
                <a:sym typeface="Calibri"/>
              </a:rPr>
              <a:t> </a:t>
            </a:r>
            <a:r>
              <a:rPr sz="1000" dirty="0" err="1">
                <a:latin typeface="Calibri"/>
                <a:ea typeface="Calibri"/>
                <a:cs typeface="Calibri"/>
                <a:sym typeface="Calibri"/>
              </a:rPr>
              <a:t>особенности</a:t>
            </a:r>
            <a:r>
              <a:rPr sz="1000" dirty="0">
                <a:latin typeface="Calibri"/>
                <a:ea typeface="Calibri"/>
                <a:cs typeface="Calibri"/>
                <a:sym typeface="Calibri"/>
              </a:rPr>
              <a:t> </a:t>
            </a:r>
            <a:r>
              <a:rPr sz="1000" dirty="0" err="1">
                <a:latin typeface="Calibri"/>
                <a:ea typeface="Calibri"/>
                <a:cs typeface="Calibri"/>
                <a:sym typeface="Calibri"/>
              </a:rPr>
              <a:t>языка</a:t>
            </a:r>
            <a:endParaRPr sz="1000" dirty="0">
              <a:latin typeface="Calibri"/>
              <a:ea typeface="Calibri"/>
              <a:cs typeface="Calibri"/>
              <a:sym typeface="Calibri"/>
            </a:endParaRPr>
          </a:p>
          <a:p>
            <a:pPr marL="228600" lvl="0" indent="-228600" defTabSz="914400">
              <a:lnSpc>
                <a:spcPct val="90000"/>
              </a:lnSpc>
              <a:spcBef>
                <a:spcPts val="300"/>
              </a:spcBef>
              <a:buSzPct val="100000"/>
              <a:buAutoNum type="arabicPeriod"/>
              <a:defRPr sz="1800"/>
            </a:pPr>
            <a:r>
              <a:rPr sz="1000" dirty="0" err="1">
                <a:latin typeface="Calibri"/>
                <a:ea typeface="Calibri"/>
                <a:cs typeface="Calibri"/>
                <a:sym typeface="Calibri"/>
              </a:rPr>
              <a:t>Унифицированная</a:t>
            </a:r>
            <a:r>
              <a:rPr sz="1000" dirty="0">
                <a:latin typeface="Calibri"/>
                <a:ea typeface="Calibri"/>
                <a:cs typeface="Calibri"/>
                <a:sym typeface="Calibri"/>
              </a:rPr>
              <a:t> </a:t>
            </a:r>
            <a:r>
              <a:rPr sz="1000" dirty="0" err="1">
                <a:latin typeface="Calibri"/>
                <a:ea typeface="Calibri"/>
                <a:cs typeface="Calibri"/>
                <a:sym typeface="Calibri"/>
              </a:rPr>
              <a:t>система</a:t>
            </a:r>
            <a:r>
              <a:rPr sz="1000" dirty="0">
                <a:latin typeface="Calibri"/>
                <a:ea typeface="Calibri"/>
                <a:cs typeface="Calibri"/>
                <a:sym typeface="Calibri"/>
              </a:rPr>
              <a:t> </a:t>
            </a:r>
            <a:r>
              <a:rPr sz="1000" dirty="0" err="1">
                <a:latin typeface="Calibri"/>
                <a:ea typeface="Calibri"/>
                <a:cs typeface="Calibri"/>
                <a:sym typeface="Calibri"/>
              </a:rPr>
              <a:t>типов</a:t>
            </a:r>
            <a:r>
              <a:rPr sz="1000" dirty="0">
                <a:latin typeface="Calibri"/>
                <a:ea typeface="Calibri"/>
                <a:cs typeface="Calibri"/>
                <a:sym typeface="Calibri"/>
              </a:rPr>
              <a:t>  (</a:t>
            </a:r>
            <a:r>
              <a:rPr sz="1000" dirty="0" err="1">
                <a:latin typeface="Calibri"/>
                <a:ea typeface="Calibri"/>
                <a:cs typeface="Calibri"/>
                <a:sym typeface="Calibri"/>
              </a:rPr>
              <a:t>фундаментальным</a:t>
            </a:r>
            <a:r>
              <a:rPr sz="1000" dirty="0">
                <a:latin typeface="Calibri"/>
                <a:ea typeface="Calibri"/>
                <a:cs typeface="Calibri"/>
                <a:sym typeface="Calibri"/>
              </a:rPr>
              <a:t> </a:t>
            </a:r>
            <a:r>
              <a:rPr sz="1000" dirty="0" err="1">
                <a:latin typeface="Calibri"/>
                <a:ea typeface="Calibri"/>
                <a:cs typeface="Calibri"/>
                <a:sym typeface="Calibri"/>
              </a:rPr>
              <a:t>строительным</a:t>
            </a:r>
            <a:r>
              <a:rPr sz="1000" dirty="0">
                <a:latin typeface="Calibri"/>
                <a:ea typeface="Calibri"/>
                <a:cs typeface="Calibri"/>
                <a:sym typeface="Calibri"/>
              </a:rPr>
              <a:t> </a:t>
            </a:r>
            <a:r>
              <a:rPr sz="1000" dirty="0" err="1">
                <a:latin typeface="Calibri"/>
                <a:ea typeface="Calibri"/>
                <a:cs typeface="Calibri"/>
                <a:sym typeface="Calibri"/>
              </a:rPr>
              <a:t>блоком</a:t>
            </a:r>
            <a:r>
              <a:rPr sz="1000" dirty="0">
                <a:latin typeface="Calibri"/>
                <a:ea typeface="Calibri"/>
                <a:cs typeface="Calibri"/>
                <a:sym typeface="Calibri"/>
              </a:rPr>
              <a:t> </a:t>
            </a:r>
            <a:r>
              <a:rPr sz="1000" dirty="0" err="1">
                <a:latin typeface="Calibri"/>
                <a:ea typeface="Calibri"/>
                <a:cs typeface="Calibri"/>
                <a:sym typeface="Calibri"/>
              </a:rPr>
              <a:t>является</a:t>
            </a:r>
            <a:r>
              <a:rPr sz="1000" dirty="0">
                <a:latin typeface="Calibri"/>
                <a:ea typeface="Calibri"/>
                <a:cs typeface="Calibri"/>
                <a:sym typeface="Calibri"/>
              </a:rPr>
              <a:t> </a:t>
            </a:r>
            <a:r>
              <a:rPr sz="1000" dirty="0" err="1">
                <a:latin typeface="Calibri"/>
                <a:ea typeface="Calibri"/>
                <a:cs typeface="Calibri"/>
                <a:sym typeface="Calibri"/>
              </a:rPr>
              <a:t>инкапсулированная</a:t>
            </a:r>
            <a:r>
              <a:rPr sz="1000" dirty="0">
                <a:latin typeface="Calibri"/>
                <a:ea typeface="Calibri"/>
                <a:cs typeface="Calibri"/>
                <a:sym typeface="Calibri"/>
              </a:rPr>
              <a:t> </a:t>
            </a:r>
            <a:r>
              <a:rPr sz="1000" dirty="0" err="1">
                <a:latin typeface="Calibri"/>
                <a:ea typeface="Calibri"/>
                <a:cs typeface="Calibri"/>
                <a:sym typeface="Calibri"/>
              </a:rPr>
              <a:t>единица</a:t>
            </a:r>
            <a:r>
              <a:rPr sz="1000" dirty="0">
                <a:latin typeface="Calibri"/>
                <a:ea typeface="Calibri"/>
                <a:cs typeface="Calibri"/>
                <a:sym typeface="Calibri"/>
              </a:rPr>
              <a:t> </a:t>
            </a:r>
            <a:r>
              <a:rPr sz="1000" dirty="0" err="1">
                <a:latin typeface="Calibri"/>
                <a:ea typeface="Calibri"/>
                <a:cs typeface="Calibri"/>
                <a:sym typeface="Calibri"/>
              </a:rPr>
              <a:t>данных</a:t>
            </a:r>
            <a:r>
              <a:rPr sz="1000" dirty="0">
                <a:latin typeface="Calibri"/>
                <a:ea typeface="Calibri"/>
                <a:cs typeface="Calibri"/>
                <a:sym typeface="Calibri"/>
              </a:rPr>
              <a:t> и </a:t>
            </a:r>
            <a:r>
              <a:rPr sz="1000" dirty="0" err="1">
                <a:latin typeface="Calibri"/>
                <a:ea typeface="Calibri"/>
                <a:cs typeface="Calibri"/>
                <a:sym typeface="Calibri"/>
              </a:rPr>
              <a:t>функций</a:t>
            </a:r>
            <a:r>
              <a:rPr sz="1000" dirty="0">
                <a:latin typeface="Calibri"/>
                <a:ea typeface="Calibri"/>
                <a:cs typeface="Calibri"/>
                <a:sym typeface="Calibri"/>
              </a:rPr>
              <a:t>, </a:t>
            </a:r>
            <a:r>
              <a:rPr sz="1000" dirty="0" err="1">
                <a:latin typeface="Calibri"/>
                <a:ea typeface="Calibri"/>
                <a:cs typeface="Calibri"/>
                <a:sym typeface="Calibri"/>
              </a:rPr>
              <a:t>называемая</a:t>
            </a:r>
            <a:r>
              <a:rPr sz="1000" dirty="0">
                <a:latin typeface="Calibri"/>
                <a:ea typeface="Calibri"/>
                <a:cs typeface="Calibri"/>
                <a:sym typeface="Calibri"/>
              </a:rPr>
              <a:t> </a:t>
            </a:r>
            <a:r>
              <a:rPr sz="1000" dirty="0" err="1">
                <a:latin typeface="Calibri"/>
                <a:ea typeface="Calibri"/>
                <a:cs typeface="Calibri"/>
                <a:sym typeface="Calibri"/>
              </a:rPr>
              <a:t>типом</a:t>
            </a:r>
            <a:r>
              <a:rPr sz="1000" dirty="0">
                <a:latin typeface="Calibri"/>
                <a:ea typeface="Calibri"/>
                <a:cs typeface="Calibri"/>
                <a:sym typeface="Calibri"/>
              </a:rPr>
              <a:t>, </a:t>
            </a:r>
            <a:r>
              <a:rPr sz="1000" dirty="0" err="1">
                <a:latin typeface="Calibri"/>
                <a:ea typeface="Calibri"/>
                <a:cs typeface="Calibri"/>
                <a:sym typeface="Calibri"/>
              </a:rPr>
              <a:t>при</a:t>
            </a:r>
            <a:r>
              <a:rPr sz="1000" dirty="0">
                <a:latin typeface="Calibri"/>
                <a:ea typeface="Calibri"/>
                <a:cs typeface="Calibri"/>
                <a:sym typeface="Calibri"/>
              </a:rPr>
              <a:t> </a:t>
            </a:r>
            <a:r>
              <a:rPr sz="1000" dirty="0" err="1">
                <a:latin typeface="Calibri"/>
                <a:ea typeface="Calibri"/>
                <a:cs typeface="Calibri"/>
                <a:sym typeface="Calibri"/>
              </a:rPr>
              <a:t>этом</a:t>
            </a:r>
            <a:r>
              <a:rPr sz="1000" dirty="0">
                <a:latin typeface="Calibri"/>
                <a:ea typeface="Calibri"/>
                <a:cs typeface="Calibri"/>
                <a:sym typeface="Calibri"/>
              </a:rPr>
              <a:t> </a:t>
            </a:r>
            <a:r>
              <a:rPr sz="1000" dirty="0" err="1">
                <a:latin typeface="Calibri"/>
                <a:ea typeface="Calibri"/>
                <a:cs typeface="Calibri"/>
                <a:sym typeface="Calibri"/>
              </a:rPr>
              <a:t>все</a:t>
            </a:r>
            <a:r>
              <a:rPr sz="1000" dirty="0">
                <a:latin typeface="Calibri"/>
                <a:ea typeface="Calibri"/>
                <a:cs typeface="Calibri"/>
                <a:sym typeface="Calibri"/>
              </a:rPr>
              <a:t> </a:t>
            </a:r>
            <a:r>
              <a:rPr sz="1000" dirty="0" err="1">
                <a:latin typeface="Calibri"/>
                <a:ea typeface="Calibri"/>
                <a:cs typeface="Calibri"/>
                <a:sym typeface="Calibri"/>
              </a:rPr>
              <a:t>типы</a:t>
            </a:r>
            <a:r>
              <a:rPr sz="1000" dirty="0">
                <a:latin typeface="Calibri"/>
                <a:ea typeface="Calibri"/>
                <a:cs typeface="Calibri"/>
                <a:sym typeface="Calibri"/>
              </a:rPr>
              <a:t> </a:t>
            </a:r>
            <a:r>
              <a:rPr sz="1000" dirty="0" err="1">
                <a:latin typeface="Calibri"/>
                <a:ea typeface="Calibri"/>
                <a:cs typeface="Calibri"/>
                <a:sym typeface="Calibri"/>
              </a:rPr>
              <a:t>разделяют</a:t>
            </a:r>
            <a:r>
              <a:rPr sz="1000" dirty="0">
                <a:latin typeface="Calibri"/>
                <a:ea typeface="Calibri"/>
                <a:cs typeface="Calibri"/>
                <a:sym typeface="Calibri"/>
              </a:rPr>
              <a:t> </a:t>
            </a:r>
            <a:r>
              <a:rPr sz="1000" dirty="0" err="1">
                <a:latin typeface="Calibri"/>
                <a:ea typeface="Calibri"/>
                <a:cs typeface="Calibri"/>
                <a:sym typeface="Calibri"/>
              </a:rPr>
              <a:t>общий</a:t>
            </a:r>
            <a:r>
              <a:rPr sz="1000" dirty="0">
                <a:latin typeface="Calibri"/>
                <a:ea typeface="Calibri"/>
                <a:cs typeface="Calibri"/>
                <a:sym typeface="Calibri"/>
              </a:rPr>
              <a:t> </a:t>
            </a:r>
            <a:r>
              <a:rPr sz="1000" dirty="0" err="1">
                <a:latin typeface="Calibri"/>
                <a:ea typeface="Calibri"/>
                <a:cs typeface="Calibri"/>
                <a:sym typeface="Calibri"/>
              </a:rPr>
              <a:t>базовый</a:t>
            </a:r>
            <a:r>
              <a:rPr sz="1000" dirty="0">
                <a:latin typeface="Calibri"/>
                <a:ea typeface="Calibri"/>
                <a:cs typeface="Calibri"/>
                <a:sym typeface="Calibri"/>
              </a:rPr>
              <a:t> </a:t>
            </a:r>
            <a:r>
              <a:rPr sz="1000" dirty="0" err="1">
                <a:latin typeface="Calibri"/>
                <a:ea typeface="Calibri"/>
                <a:cs typeface="Calibri"/>
                <a:sym typeface="Calibri"/>
              </a:rPr>
              <a:t>тип</a:t>
            </a:r>
            <a:r>
              <a:rPr sz="1000" dirty="0">
                <a:latin typeface="Calibri"/>
                <a:ea typeface="Calibri"/>
                <a:cs typeface="Calibri"/>
                <a:sym typeface="Calibri"/>
              </a:rPr>
              <a:t> - object)</a:t>
            </a:r>
          </a:p>
          <a:p>
            <a:pPr marL="228600" lvl="0" indent="-228600" defTabSz="914400">
              <a:lnSpc>
                <a:spcPct val="90000"/>
              </a:lnSpc>
              <a:spcBef>
                <a:spcPts val="300"/>
              </a:spcBef>
              <a:buSzPct val="100000"/>
              <a:buAutoNum type="arabicPeriod"/>
              <a:defRPr sz="1800"/>
            </a:pPr>
            <a:r>
              <a:rPr sz="1000" dirty="0" err="1">
                <a:latin typeface="Calibri"/>
                <a:ea typeface="Calibri"/>
                <a:cs typeface="Calibri"/>
                <a:sym typeface="Calibri"/>
              </a:rPr>
              <a:t>Расширенная</a:t>
            </a:r>
            <a:r>
              <a:rPr sz="1000" dirty="0">
                <a:latin typeface="Calibri"/>
                <a:ea typeface="Calibri"/>
                <a:cs typeface="Calibri"/>
                <a:sym typeface="Calibri"/>
              </a:rPr>
              <a:t> </a:t>
            </a:r>
            <a:r>
              <a:rPr sz="1000" dirty="0" err="1">
                <a:latin typeface="Calibri"/>
                <a:ea typeface="Calibri"/>
                <a:cs typeface="Calibri"/>
                <a:sym typeface="Calibri"/>
              </a:rPr>
              <a:t>система</a:t>
            </a:r>
            <a:r>
              <a:rPr sz="1000" dirty="0">
                <a:latin typeface="Calibri"/>
                <a:ea typeface="Calibri"/>
                <a:cs typeface="Calibri"/>
                <a:sym typeface="Calibri"/>
              </a:rPr>
              <a:t> </a:t>
            </a:r>
            <a:r>
              <a:rPr sz="1000" dirty="0" err="1">
                <a:latin typeface="Calibri"/>
                <a:ea typeface="Calibri"/>
                <a:cs typeface="Calibri"/>
                <a:sym typeface="Calibri"/>
              </a:rPr>
              <a:t>типов</a:t>
            </a:r>
            <a:r>
              <a:rPr sz="1000" dirty="0">
                <a:latin typeface="Calibri"/>
                <a:ea typeface="Calibri"/>
                <a:cs typeface="Calibri"/>
                <a:sym typeface="Calibri"/>
              </a:rPr>
              <a:t> (</a:t>
            </a:r>
            <a:r>
              <a:rPr sz="1000" dirty="0" err="1">
                <a:latin typeface="Calibri"/>
                <a:ea typeface="Calibri"/>
                <a:cs typeface="Calibri"/>
                <a:sym typeface="Calibri"/>
              </a:rPr>
              <a:t>класс</a:t>
            </a:r>
            <a:r>
              <a:rPr sz="1000" dirty="0">
                <a:latin typeface="Calibri"/>
                <a:ea typeface="Calibri"/>
                <a:cs typeface="Calibri"/>
                <a:sym typeface="Calibri"/>
              </a:rPr>
              <a:t>, </a:t>
            </a:r>
            <a:r>
              <a:rPr sz="1000" dirty="0" err="1">
                <a:latin typeface="Calibri"/>
                <a:ea typeface="Calibri"/>
                <a:cs typeface="Calibri"/>
                <a:sym typeface="Calibri"/>
              </a:rPr>
              <a:t>структура</a:t>
            </a:r>
            <a:r>
              <a:rPr sz="1000" dirty="0">
                <a:latin typeface="Calibri"/>
                <a:ea typeface="Calibri"/>
                <a:cs typeface="Calibri"/>
                <a:sym typeface="Calibri"/>
              </a:rPr>
              <a:t>, </a:t>
            </a:r>
            <a:r>
              <a:rPr sz="1000" dirty="0" err="1">
                <a:latin typeface="Calibri"/>
                <a:ea typeface="Calibri"/>
                <a:cs typeface="Calibri"/>
                <a:sym typeface="Calibri"/>
              </a:rPr>
              <a:t>интерфейс</a:t>
            </a:r>
            <a:r>
              <a:rPr sz="1000" dirty="0">
                <a:latin typeface="Calibri"/>
                <a:ea typeface="Calibri"/>
                <a:cs typeface="Calibri"/>
                <a:sym typeface="Calibri"/>
              </a:rPr>
              <a:t>, </a:t>
            </a:r>
            <a:r>
              <a:rPr sz="1000" dirty="0" err="1">
                <a:latin typeface="Calibri"/>
                <a:ea typeface="Calibri"/>
                <a:cs typeface="Calibri"/>
                <a:sym typeface="Calibri"/>
              </a:rPr>
              <a:t>перечисление</a:t>
            </a:r>
            <a:r>
              <a:rPr sz="1000" dirty="0">
                <a:latin typeface="Calibri"/>
                <a:ea typeface="Calibri"/>
                <a:cs typeface="Calibri"/>
                <a:sym typeface="Calibri"/>
              </a:rPr>
              <a:t>, </a:t>
            </a:r>
            <a:r>
              <a:rPr sz="1000" dirty="0" err="1">
                <a:latin typeface="Calibri"/>
                <a:ea typeface="Calibri"/>
                <a:cs typeface="Calibri"/>
                <a:sym typeface="Calibri"/>
              </a:rPr>
              <a:t>делегат</a:t>
            </a:r>
            <a:r>
              <a:rPr sz="1000" dirty="0">
                <a:latin typeface="Calibri"/>
                <a:ea typeface="Calibri"/>
                <a:cs typeface="Calibri"/>
                <a:sym typeface="Calibri"/>
              </a:rPr>
              <a:t>)</a:t>
            </a:r>
          </a:p>
          <a:p>
            <a:pPr marL="228600" lvl="0" indent="-228600" defTabSz="914400">
              <a:lnSpc>
                <a:spcPct val="90000"/>
              </a:lnSpc>
              <a:spcBef>
                <a:spcPts val="300"/>
              </a:spcBef>
              <a:buSzPct val="100000"/>
              <a:buAutoNum type="arabicPeriod"/>
              <a:defRPr sz="1800"/>
            </a:pPr>
            <a:r>
              <a:rPr sz="1000" dirty="0" err="1">
                <a:latin typeface="Calibri"/>
                <a:ea typeface="Calibri"/>
                <a:cs typeface="Calibri"/>
                <a:sym typeface="Calibri"/>
              </a:rPr>
              <a:t>Свойства</a:t>
            </a:r>
            <a:r>
              <a:rPr sz="1000" dirty="0">
                <a:latin typeface="Calibri"/>
                <a:ea typeface="Calibri"/>
                <a:cs typeface="Calibri"/>
                <a:sym typeface="Calibri"/>
              </a:rPr>
              <a:t>, </a:t>
            </a:r>
            <a:r>
              <a:rPr sz="1000" dirty="0" err="1">
                <a:latin typeface="Calibri"/>
                <a:ea typeface="Calibri"/>
                <a:cs typeface="Calibri"/>
                <a:sym typeface="Calibri"/>
              </a:rPr>
              <a:t>события</a:t>
            </a:r>
            <a:r>
              <a:rPr sz="1000" dirty="0">
                <a:latin typeface="Calibri"/>
                <a:ea typeface="Calibri"/>
                <a:cs typeface="Calibri"/>
                <a:sym typeface="Calibri"/>
              </a:rPr>
              <a:t> (</a:t>
            </a:r>
            <a:r>
              <a:rPr sz="1000" dirty="0" err="1">
                <a:latin typeface="Calibri"/>
                <a:ea typeface="Calibri"/>
                <a:cs typeface="Calibri"/>
                <a:sym typeface="Calibri"/>
              </a:rPr>
              <a:t>как</a:t>
            </a:r>
            <a:r>
              <a:rPr sz="1000" dirty="0">
                <a:latin typeface="Calibri"/>
                <a:ea typeface="Calibri"/>
                <a:cs typeface="Calibri"/>
                <a:sym typeface="Calibri"/>
              </a:rPr>
              <a:t> </a:t>
            </a:r>
            <a:r>
              <a:rPr sz="1000" dirty="0" err="1">
                <a:latin typeface="Calibri"/>
                <a:ea typeface="Calibri"/>
                <a:cs typeface="Calibri"/>
                <a:sym typeface="Calibri"/>
              </a:rPr>
              <a:t>вид</a:t>
            </a:r>
            <a:r>
              <a:rPr sz="1000" dirty="0">
                <a:latin typeface="Calibri"/>
                <a:ea typeface="Calibri"/>
                <a:cs typeface="Calibri"/>
                <a:sym typeface="Calibri"/>
              </a:rPr>
              <a:t> </a:t>
            </a:r>
            <a:r>
              <a:rPr sz="1000" dirty="0" err="1">
                <a:latin typeface="Calibri"/>
                <a:ea typeface="Calibri"/>
                <a:cs typeface="Calibri"/>
                <a:sym typeface="Calibri"/>
              </a:rPr>
              <a:t>методов</a:t>
            </a:r>
            <a:r>
              <a:rPr sz="1000" dirty="0">
                <a:latin typeface="Calibri"/>
                <a:ea typeface="Calibri"/>
                <a:cs typeface="Calibri"/>
                <a:sym typeface="Calibri"/>
              </a:rPr>
              <a:t>)</a:t>
            </a:r>
          </a:p>
          <a:p>
            <a:pPr marL="228600" lvl="0" indent="-228600" defTabSz="914400">
              <a:lnSpc>
                <a:spcPct val="90000"/>
              </a:lnSpc>
              <a:spcBef>
                <a:spcPts val="300"/>
              </a:spcBef>
              <a:buSzPct val="100000"/>
              <a:buAutoNum type="arabicPeriod"/>
              <a:defRPr sz="1800"/>
            </a:pPr>
            <a:r>
              <a:rPr sz="1000" dirty="0" err="1">
                <a:latin typeface="Calibri"/>
                <a:ea typeface="Calibri"/>
                <a:cs typeface="Calibri"/>
                <a:sym typeface="Calibri"/>
              </a:rPr>
              <a:t>Безопасность</a:t>
            </a:r>
            <a:r>
              <a:rPr sz="1000" dirty="0">
                <a:latin typeface="Calibri"/>
                <a:ea typeface="Calibri"/>
                <a:cs typeface="Calibri"/>
                <a:sym typeface="Calibri"/>
              </a:rPr>
              <a:t> в </a:t>
            </a:r>
            <a:r>
              <a:rPr sz="1000" dirty="0" err="1">
                <a:latin typeface="Calibri"/>
                <a:ea typeface="Calibri"/>
                <a:cs typeface="Calibri"/>
                <a:sym typeface="Calibri"/>
              </a:rPr>
              <a:t>отношении</a:t>
            </a:r>
            <a:r>
              <a:rPr sz="1000" dirty="0">
                <a:latin typeface="Calibri"/>
                <a:ea typeface="Calibri"/>
                <a:cs typeface="Calibri"/>
                <a:sym typeface="Calibri"/>
              </a:rPr>
              <a:t> </a:t>
            </a:r>
            <a:r>
              <a:rPr sz="1000" dirty="0" err="1">
                <a:latin typeface="Calibri"/>
                <a:ea typeface="Calibri"/>
                <a:cs typeface="Calibri"/>
                <a:sym typeface="Calibri"/>
              </a:rPr>
              <a:t>типов</a:t>
            </a:r>
            <a:r>
              <a:rPr sz="1000" dirty="0">
                <a:latin typeface="Calibri"/>
                <a:ea typeface="Calibri"/>
                <a:cs typeface="Calibri"/>
                <a:sym typeface="Calibri"/>
              </a:rPr>
              <a:t> (</a:t>
            </a:r>
            <a:r>
              <a:rPr sz="1000" dirty="0" err="1">
                <a:latin typeface="Calibri"/>
                <a:ea typeface="Calibri"/>
                <a:cs typeface="Calibri"/>
                <a:sym typeface="Calibri"/>
              </a:rPr>
              <a:t>экземпляры</a:t>
            </a:r>
            <a:r>
              <a:rPr sz="1000" dirty="0">
                <a:latin typeface="Calibri"/>
                <a:ea typeface="Calibri"/>
                <a:cs typeface="Calibri"/>
                <a:sym typeface="Calibri"/>
              </a:rPr>
              <a:t> </a:t>
            </a:r>
            <a:r>
              <a:rPr sz="1000" dirty="0" err="1">
                <a:latin typeface="Calibri"/>
                <a:ea typeface="Calibri"/>
                <a:cs typeface="Calibri"/>
                <a:sym typeface="Calibri"/>
              </a:rPr>
              <a:t>типов</a:t>
            </a:r>
            <a:r>
              <a:rPr sz="1000" dirty="0">
                <a:latin typeface="Calibri"/>
                <a:ea typeface="Calibri"/>
                <a:cs typeface="Calibri"/>
                <a:sym typeface="Calibri"/>
              </a:rPr>
              <a:t> </a:t>
            </a:r>
            <a:r>
              <a:rPr sz="1000" dirty="0" err="1">
                <a:latin typeface="Calibri"/>
                <a:ea typeface="Calibri"/>
                <a:cs typeface="Calibri"/>
                <a:sym typeface="Calibri"/>
              </a:rPr>
              <a:t>могут</a:t>
            </a:r>
            <a:r>
              <a:rPr sz="1000" dirty="0">
                <a:latin typeface="Calibri"/>
                <a:ea typeface="Calibri"/>
                <a:cs typeface="Calibri"/>
                <a:sym typeface="Calibri"/>
              </a:rPr>
              <a:t> </a:t>
            </a:r>
            <a:r>
              <a:rPr sz="1000" dirty="0" err="1">
                <a:latin typeface="Calibri"/>
                <a:ea typeface="Calibri"/>
                <a:cs typeface="Calibri"/>
                <a:sym typeface="Calibri"/>
              </a:rPr>
              <a:t>взаимодействовать</a:t>
            </a:r>
            <a:r>
              <a:rPr sz="1000" dirty="0">
                <a:latin typeface="Calibri"/>
                <a:ea typeface="Calibri"/>
                <a:cs typeface="Calibri"/>
                <a:sym typeface="Calibri"/>
              </a:rPr>
              <a:t> </a:t>
            </a:r>
            <a:r>
              <a:rPr sz="1000" dirty="0" err="1">
                <a:latin typeface="Calibri"/>
                <a:ea typeface="Calibri"/>
                <a:cs typeface="Calibri"/>
                <a:sym typeface="Calibri"/>
              </a:rPr>
              <a:t>только</a:t>
            </a:r>
            <a:r>
              <a:rPr sz="1000" dirty="0">
                <a:latin typeface="Calibri"/>
                <a:ea typeface="Calibri"/>
                <a:cs typeface="Calibri"/>
                <a:sym typeface="Calibri"/>
              </a:rPr>
              <a:t> </a:t>
            </a:r>
            <a:r>
              <a:rPr sz="1000" dirty="0" err="1">
                <a:latin typeface="Calibri"/>
                <a:ea typeface="Calibri"/>
                <a:cs typeface="Calibri"/>
                <a:sym typeface="Calibri"/>
              </a:rPr>
              <a:t>через</a:t>
            </a:r>
            <a:r>
              <a:rPr sz="1000" dirty="0">
                <a:latin typeface="Calibri"/>
                <a:ea typeface="Calibri"/>
                <a:cs typeface="Calibri"/>
                <a:sym typeface="Calibri"/>
              </a:rPr>
              <a:t> </a:t>
            </a:r>
            <a:r>
              <a:rPr sz="1000" dirty="0" err="1">
                <a:latin typeface="Calibri"/>
                <a:ea typeface="Calibri"/>
                <a:cs typeface="Calibri"/>
                <a:sym typeface="Calibri"/>
              </a:rPr>
              <a:t>протоколы</a:t>
            </a:r>
            <a:r>
              <a:rPr sz="1000" dirty="0">
                <a:latin typeface="Calibri"/>
                <a:ea typeface="Calibri"/>
                <a:cs typeface="Calibri"/>
                <a:sym typeface="Calibri"/>
              </a:rPr>
              <a:t>, </a:t>
            </a:r>
            <a:r>
              <a:rPr sz="1000" dirty="0" err="1">
                <a:latin typeface="Calibri"/>
                <a:ea typeface="Calibri"/>
                <a:cs typeface="Calibri"/>
                <a:sym typeface="Calibri"/>
              </a:rPr>
              <a:t>которые</a:t>
            </a:r>
            <a:r>
              <a:rPr sz="1000" dirty="0">
                <a:latin typeface="Calibri"/>
                <a:ea typeface="Calibri"/>
                <a:cs typeface="Calibri"/>
                <a:sym typeface="Calibri"/>
              </a:rPr>
              <a:t> </a:t>
            </a:r>
            <a:r>
              <a:rPr sz="1000" dirty="0" err="1">
                <a:latin typeface="Calibri"/>
                <a:ea typeface="Calibri"/>
                <a:cs typeface="Calibri"/>
                <a:sym typeface="Calibri"/>
              </a:rPr>
              <a:t>они</a:t>
            </a:r>
            <a:r>
              <a:rPr sz="1000" dirty="0">
                <a:latin typeface="Calibri"/>
                <a:ea typeface="Calibri"/>
                <a:cs typeface="Calibri"/>
                <a:sym typeface="Calibri"/>
              </a:rPr>
              <a:t> </a:t>
            </a:r>
            <a:r>
              <a:rPr sz="1000" dirty="0" err="1">
                <a:latin typeface="Calibri"/>
                <a:ea typeface="Calibri"/>
                <a:cs typeface="Calibri"/>
                <a:sym typeface="Calibri"/>
              </a:rPr>
              <a:t>определяют</a:t>
            </a:r>
            <a:r>
              <a:rPr sz="1000" dirty="0">
                <a:latin typeface="Calibri"/>
                <a:ea typeface="Calibri"/>
                <a:cs typeface="Calibri"/>
                <a:sym typeface="Calibri"/>
              </a:rPr>
              <a:t>)</a:t>
            </a:r>
          </a:p>
          <a:p>
            <a:pPr marL="228600" lvl="0" indent="-228600" defTabSz="914400">
              <a:lnSpc>
                <a:spcPct val="90000"/>
              </a:lnSpc>
              <a:spcBef>
                <a:spcPts val="300"/>
              </a:spcBef>
              <a:buSzPct val="100000"/>
              <a:buAutoNum type="arabicPeriod"/>
              <a:defRPr sz="1800"/>
            </a:pPr>
            <a:r>
              <a:rPr sz="1000" dirty="0" err="1">
                <a:latin typeface="Calibri"/>
                <a:ea typeface="Calibri"/>
                <a:cs typeface="Calibri"/>
                <a:sym typeface="Calibri"/>
              </a:rPr>
              <a:t>Поддержка</a:t>
            </a:r>
            <a:r>
              <a:rPr sz="1000" dirty="0">
                <a:latin typeface="Calibri"/>
                <a:ea typeface="Calibri"/>
                <a:cs typeface="Calibri"/>
                <a:sym typeface="Calibri"/>
              </a:rPr>
              <a:t> </a:t>
            </a:r>
            <a:r>
              <a:rPr sz="1000" dirty="0" err="1">
                <a:latin typeface="Calibri"/>
                <a:ea typeface="Calibri"/>
                <a:cs typeface="Calibri"/>
                <a:sym typeface="Calibri"/>
              </a:rPr>
              <a:t>статической</a:t>
            </a:r>
            <a:r>
              <a:rPr sz="1000" dirty="0">
                <a:latin typeface="Calibri"/>
                <a:ea typeface="Calibri"/>
                <a:cs typeface="Calibri"/>
                <a:sym typeface="Calibri"/>
              </a:rPr>
              <a:t> </a:t>
            </a:r>
            <a:r>
              <a:rPr sz="1000" dirty="0" err="1">
                <a:latin typeface="Calibri"/>
                <a:ea typeface="Calibri"/>
                <a:cs typeface="Calibri"/>
                <a:sym typeface="Calibri"/>
              </a:rPr>
              <a:t>типизации</a:t>
            </a:r>
            <a:r>
              <a:rPr sz="1000" dirty="0">
                <a:latin typeface="Calibri"/>
                <a:ea typeface="Calibri"/>
                <a:cs typeface="Calibri"/>
                <a:sym typeface="Calibri"/>
              </a:rPr>
              <a:t> (</a:t>
            </a:r>
            <a:r>
              <a:rPr sz="1000" dirty="0" err="1">
                <a:latin typeface="Calibri"/>
                <a:ea typeface="Calibri"/>
                <a:cs typeface="Calibri"/>
                <a:sym typeface="Calibri"/>
              </a:rPr>
              <a:t>при</a:t>
            </a:r>
            <a:r>
              <a:rPr sz="1000" dirty="0">
                <a:latin typeface="Calibri"/>
                <a:ea typeface="Calibri"/>
                <a:cs typeface="Calibri"/>
                <a:sym typeface="Calibri"/>
              </a:rPr>
              <a:t> </a:t>
            </a:r>
            <a:r>
              <a:rPr sz="1000" dirty="0" err="1">
                <a:latin typeface="Calibri"/>
                <a:ea typeface="Calibri"/>
                <a:cs typeface="Calibri"/>
                <a:sym typeface="Calibri"/>
              </a:rPr>
              <a:t>которой</a:t>
            </a:r>
            <a:r>
              <a:rPr sz="1000" dirty="0">
                <a:latin typeface="Calibri"/>
                <a:ea typeface="Calibri"/>
                <a:cs typeface="Calibri"/>
                <a:sym typeface="Calibri"/>
              </a:rPr>
              <a:t> </a:t>
            </a:r>
            <a:r>
              <a:rPr sz="1000" dirty="0" err="1">
                <a:latin typeface="Calibri"/>
                <a:ea typeface="Calibri"/>
                <a:cs typeface="Calibri"/>
                <a:sym typeface="Calibri"/>
              </a:rPr>
              <a:t>обеспечивается</a:t>
            </a:r>
            <a:r>
              <a:rPr sz="1000" dirty="0">
                <a:latin typeface="Calibri"/>
                <a:ea typeface="Calibri"/>
                <a:cs typeface="Calibri"/>
                <a:sym typeface="Calibri"/>
              </a:rPr>
              <a:t> </a:t>
            </a:r>
            <a:r>
              <a:rPr sz="1000" dirty="0" err="1">
                <a:latin typeface="Calibri"/>
                <a:ea typeface="Calibri"/>
                <a:cs typeface="Calibri"/>
                <a:sym typeface="Calibri"/>
              </a:rPr>
              <a:t>безопасность</a:t>
            </a:r>
            <a:r>
              <a:rPr sz="1000" dirty="0">
                <a:latin typeface="Calibri"/>
                <a:ea typeface="Calibri"/>
                <a:cs typeface="Calibri"/>
                <a:sym typeface="Calibri"/>
              </a:rPr>
              <a:t> к </a:t>
            </a:r>
            <a:r>
              <a:rPr sz="1000" dirty="0" err="1">
                <a:latin typeface="Calibri"/>
                <a:ea typeface="Calibri"/>
                <a:cs typeface="Calibri"/>
                <a:sym typeface="Calibri"/>
              </a:rPr>
              <a:t>типам</a:t>
            </a:r>
            <a:r>
              <a:rPr sz="1000" dirty="0">
                <a:latin typeface="Calibri"/>
                <a:ea typeface="Calibri"/>
                <a:cs typeface="Calibri"/>
                <a:sym typeface="Calibri"/>
              </a:rPr>
              <a:t> </a:t>
            </a:r>
            <a:r>
              <a:rPr sz="1000" dirty="0" err="1">
                <a:latin typeface="Calibri"/>
                <a:ea typeface="Calibri"/>
                <a:cs typeface="Calibri"/>
                <a:sym typeface="Calibri"/>
              </a:rPr>
              <a:t>во</a:t>
            </a:r>
            <a:r>
              <a:rPr sz="1000" dirty="0">
                <a:latin typeface="Calibri"/>
                <a:ea typeface="Calibri"/>
                <a:cs typeface="Calibri"/>
                <a:sym typeface="Calibri"/>
              </a:rPr>
              <a:t> </a:t>
            </a:r>
            <a:r>
              <a:rPr sz="1000" dirty="0" err="1">
                <a:latin typeface="Calibri"/>
                <a:ea typeface="Calibri"/>
                <a:cs typeface="Calibri"/>
                <a:sym typeface="Calibri"/>
              </a:rPr>
              <a:t>время</a:t>
            </a:r>
            <a:r>
              <a:rPr sz="1000" dirty="0">
                <a:latin typeface="Calibri"/>
                <a:ea typeface="Calibri"/>
                <a:cs typeface="Calibri"/>
                <a:sym typeface="Calibri"/>
              </a:rPr>
              <a:t> </a:t>
            </a:r>
            <a:r>
              <a:rPr sz="1000" dirty="0" err="1">
                <a:latin typeface="Calibri"/>
                <a:ea typeface="Calibri"/>
                <a:cs typeface="Calibri"/>
                <a:sym typeface="Calibri"/>
              </a:rPr>
              <a:t>компиляции</a:t>
            </a:r>
            <a:r>
              <a:rPr sz="1000" dirty="0">
                <a:latin typeface="Calibri"/>
                <a:ea typeface="Calibri"/>
                <a:cs typeface="Calibri"/>
                <a:sym typeface="Calibri"/>
              </a:rPr>
              <a:t>, </a:t>
            </a:r>
            <a:r>
              <a:rPr sz="1000" dirty="0" err="1">
                <a:latin typeface="Calibri"/>
                <a:ea typeface="Calibri"/>
                <a:cs typeface="Calibri"/>
                <a:sym typeface="Calibri"/>
              </a:rPr>
              <a:t>которая</a:t>
            </a:r>
            <a:r>
              <a:rPr sz="1000" dirty="0">
                <a:latin typeface="Calibri"/>
                <a:ea typeface="Calibri"/>
                <a:cs typeface="Calibri"/>
                <a:sym typeface="Calibri"/>
              </a:rPr>
              <a:t> </a:t>
            </a:r>
            <a:r>
              <a:rPr sz="1000" dirty="0" err="1">
                <a:latin typeface="Calibri"/>
                <a:ea typeface="Calibri"/>
                <a:cs typeface="Calibri"/>
                <a:sym typeface="Calibri"/>
              </a:rPr>
              <a:t>дополняется</a:t>
            </a:r>
            <a:r>
              <a:rPr sz="1000" dirty="0">
                <a:latin typeface="Calibri"/>
                <a:ea typeface="Calibri"/>
                <a:cs typeface="Calibri"/>
                <a:sym typeface="Calibri"/>
              </a:rPr>
              <a:t> </a:t>
            </a:r>
            <a:r>
              <a:rPr sz="1000" dirty="0" err="1">
                <a:latin typeface="Calibri"/>
                <a:ea typeface="Calibri"/>
                <a:cs typeface="Calibri"/>
                <a:sym typeface="Calibri"/>
              </a:rPr>
              <a:t>еще</a:t>
            </a:r>
            <a:r>
              <a:rPr sz="1000" dirty="0">
                <a:latin typeface="Calibri"/>
                <a:ea typeface="Calibri"/>
                <a:cs typeface="Calibri"/>
                <a:sym typeface="Calibri"/>
              </a:rPr>
              <a:t> и </a:t>
            </a:r>
            <a:r>
              <a:rPr sz="1000" dirty="0" err="1">
                <a:latin typeface="Calibri"/>
                <a:ea typeface="Calibri"/>
                <a:cs typeface="Calibri"/>
                <a:sym typeface="Calibri"/>
              </a:rPr>
              <a:t>во</a:t>
            </a:r>
            <a:r>
              <a:rPr sz="1000" dirty="0">
                <a:latin typeface="Calibri"/>
                <a:ea typeface="Calibri"/>
                <a:cs typeface="Calibri"/>
                <a:sym typeface="Calibri"/>
              </a:rPr>
              <a:t> </a:t>
            </a:r>
            <a:r>
              <a:rPr sz="1000" dirty="0" err="1">
                <a:latin typeface="Calibri"/>
                <a:ea typeface="Calibri"/>
                <a:cs typeface="Calibri"/>
                <a:sym typeface="Calibri"/>
              </a:rPr>
              <a:t>время</a:t>
            </a:r>
            <a:r>
              <a:rPr sz="1000" dirty="0">
                <a:latin typeface="Calibri"/>
                <a:ea typeface="Calibri"/>
                <a:cs typeface="Calibri"/>
                <a:sym typeface="Calibri"/>
              </a:rPr>
              <a:t> </a:t>
            </a:r>
            <a:r>
              <a:rPr sz="1000" dirty="0" err="1">
                <a:latin typeface="Calibri"/>
                <a:ea typeface="Calibri"/>
                <a:cs typeface="Calibri"/>
                <a:sym typeface="Calibri"/>
              </a:rPr>
              <a:t>выполнения</a:t>
            </a:r>
            <a:r>
              <a:rPr sz="1000" dirty="0">
                <a:latin typeface="Calibri"/>
                <a:ea typeface="Calibri"/>
                <a:cs typeface="Calibri"/>
                <a:sym typeface="Calibri"/>
              </a:rPr>
              <a:t>)</a:t>
            </a:r>
          </a:p>
          <a:p>
            <a:pPr marL="228600" lvl="0" indent="-228600" defTabSz="914400">
              <a:lnSpc>
                <a:spcPct val="90000"/>
              </a:lnSpc>
              <a:spcBef>
                <a:spcPts val="300"/>
              </a:spcBef>
              <a:buSzPct val="100000"/>
              <a:buAutoNum type="arabicPeriod"/>
              <a:defRPr sz="1800"/>
            </a:pPr>
            <a:r>
              <a:rPr sz="1000" dirty="0" err="1">
                <a:latin typeface="Calibri"/>
                <a:ea typeface="Calibri"/>
                <a:cs typeface="Calibri"/>
                <a:sym typeface="Calibri"/>
              </a:rPr>
              <a:t>Строго</a:t>
            </a:r>
            <a:r>
              <a:rPr sz="1000" dirty="0">
                <a:latin typeface="Calibri"/>
                <a:ea typeface="Calibri"/>
                <a:cs typeface="Calibri"/>
                <a:sym typeface="Calibri"/>
              </a:rPr>
              <a:t> </a:t>
            </a:r>
            <a:r>
              <a:rPr sz="1000" dirty="0" err="1">
                <a:latin typeface="Calibri"/>
                <a:ea typeface="Calibri"/>
                <a:cs typeface="Calibri"/>
                <a:sym typeface="Calibri"/>
              </a:rPr>
              <a:t>типизированный</a:t>
            </a:r>
            <a:r>
              <a:rPr sz="1000" dirty="0">
                <a:latin typeface="Calibri"/>
                <a:ea typeface="Calibri"/>
                <a:cs typeface="Calibri"/>
                <a:sym typeface="Calibri"/>
              </a:rPr>
              <a:t> </a:t>
            </a:r>
            <a:r>
              <a:rPr sz="1000" dirty="0" err="1">
                <a:latin typeface="Calibri"/>
                <a:ea typeface="Calibri"/>
                <a:cs typeface="Calibri"/>
                <a:sym typeface="Calibri"/>
              </a:rPr>
              <a:t>язык</a:t>
            </a:r>
            <a:r>
              <a:rPr sz="1000" dirty="0">
                <a:latin typeface="Calibri"/>
                <a:ea typeface="Calibri"/>
                <a:cs typeface="Calibri"/>
                <a:sym typeface="Calibri"/>
              </a:rPr>
              <a:t> (</a:t>
            </a:r>
            <a:r>
              <a:rPr sz="1000" dirty="0" err="1">
                <a:latin typeface="Calibri"/>
                <a:ea typeface="Calibri"/>
                <a:cs typeface="Calibri"/>
                <a:sym typeface="Calibri"/>
              </a:rPr>
              <a:t>int</a:t>
            </a:r>
            <a:r>
              <a:rPr sz="1000" dirty="0">
                <a:latin typeface="Calibri"/>
                <a:ea typeface="Calibri"/>
                <a:cs typeface="Calibri"/>
                <a:sym typeface="Calibri"/>
              </a:rPr>
              <a:t> к double)</a:t>
            </a:r>
          </a:p>
          <a:p>
            <a:pPr marL="228600" lvl="0" indent="-228600" defTabSz="914400">
              <a:lnSpc>
                <a:spcPct val="90000"/>
              </a:lnSpc>
              <a:spcBef>
                <a:spcPts val="300"/>
              </a:spcBef>
              <a:buSzPct val="100000"/>
              <a:buAutoNum type="arabicPeriod"/>
              <a:defRPr sz="1800"/>
            </a:pPr>
            <a:r>
              <a:rPr sz="1000" dirty="0" err="1">
                <a:latin typeface="Calibri"/>
                <a:ea typeface="Calibri"/>
                <a:cs typeface="Calibri"/>
                <a:sym typeface="Calibri"/>
              </a:rPr>
              <a:t>Управление</a:t>
            </a:r>
            <a:r>
              <a:rPr sz="1000" dirty="0">
                <a:latin typeface="Calibri"/>
                <a:ea typeface="Calibri"/>
                <a:cs typeface="Calibri"/>
                <a:sym typeface="Calibri"/>
              </a:rPr>
              <a:t> </a:t>
            </a:r>
            <a:r>
              <a:rPr sz="1000" dirty="0" err="1">
                <a:latin typeface="Calibri"/>
                <a:ea typeface="Calibri"/>
                <a:cs typeface="Calibri"/>
                <a:sym typeface="Calibri"/>
              </a:rPr>
              <a:t>памятью</a:t>
            </a:r>
            <a:r>
              <a:rPr sz="1000" dirty="0">
                <a:latin typeface="Calibri"/>
                <a:ea typeface="Calibri"/>
                <a:cs typeface="Calibri"/>
                <a:sym typeface="Calibri"/>
              </a:rPr>
              <a:t> (</a:t>
            </a:r>
            <a:r>
              <a:rPr sz="1000" dirty="0" err="1">
                <a:latin typeface="Calibri"/>
                <a:ea typeface="Calibri"/>
                <a:cs typeface="Calibri"/>
                <a:sym typeface="Calibri"/>
              </a:rPr>
              <a:t>осуществляется</a:t>
            </a:r>
            <a:r>
              <a:rPr sz="1000" dirty="0">
                <a:latin typeface="Calibri"/>
                <a:ea typeface="Calibri"/>
                <a:cs typeface="Calibri"/>
                <a:sym typeface="Calibri"/>
              </a:rPr>
              <a:t> </a:t>
            </a:r>
            <a:r>
              <a:rPr sz="1000" dirty="0" err="1">
                <a:latin typeface="Calibri"/>
                <a:ea typeface="Calibri"/>
                <a:cs typeface="Calibri"/>
                <a:sym typeface="Calibri"/>
              </a:rPr>
              <a:t>средой</a:t>
            </a:r>
            <a:r>
              <a:rPr sz="1000" dirty="0">
                <a:latin typeface="Calibri"/>
                <a:ea typeface="Calibri"/>
                <a:cs typeface="Calibri"/>
                <a:sym typeface="Calibri"/>
              </a:rPr>
              <a:t>)</a:t>
            </a:r>
          </a:p>
          <a:p>
            <a:pPr marL="228600" lvl="0" indent="-228600" defTabSz="914400">
              <a:lnSpc>
                <a:spcPct val="90000"/>
              </a:lnSpc>
              <a:spcBef>
                <a:spcPts val="300"/>
              </a:spcBef>
              <a:buSzPct val="100000"/>
              <a:buAutoNum type="arabicPeriod"/>
              <a:defRPr sz="1800"/>
            </a:pPr>
            <a:r>
              <a:rPr sz="1000" dirty="0" err="1">
                <a:latin typeface="Calibri"/>
                <a:ea typeface="Calibri"/>
                <a:cs typeface="Calibri"/>
                <a:sym typeface="Calibri"/>
              </a:rPr>
              <a:t>Поддержка</a:t>
            </a:r>
            <a:r>
              <a:rPr sz="1000" dirty="0">
                <a:latin typeface="Calibri"/>
                <a:ea typeface="Calibri"/>
                <a:cs typeface="Calibri"/>
                <a:sym typeface="Calibri"/>
              </a:rPr>
              <a:t> </a:t>
            </a:r>
            <a:r>
              <a:rPr sz="1000" dirty="0" err="1">
                <a:latin typeface="Calibri"/>
                <a:ea typeface="Calibri"/>
                <a:cs typeface="Calibri"/>
                <a:sym typeface="Calibri"/>
              </a:rPr>
              <a:t>платформ</a:t>
            </a:r>
            <a:r>
              <a:rPr sz="1000" dirty="0">
                <a:latin typeface="Calibri"/>
                <a:ea typeface="Calibri"/>
                <a:cs typeface="Calibri"/>
                <a:sym typeface="Calibri"/>
              </a:rPr>
              <a:t> (</a:t>
            </a:r>
            <a:r>
              <a:rPr sz="1000" dirty="0" err="1">
                <a:latin typeface="Calibri"/>
                <a:ea typeface="Calibri"/>
                <a:cs typeface="Calibri"/>
                <a:sym typeface="Calibri"/>
              </a:rPr>
              <a:t>написан</a:t>
            </a:r>
            <a:r>
              <a:rPr sz="1000" dirty="0">
                <a:latin typeface="Calibri"/>
                <a:ea typeface="Calibri"/>
                <a:cs typeface="Calibri"/>
                <a:sym typeface="Calibri"/>
              </a:rPr>
              <a:t> </a:t>
            </a:r>
            <a:r>
              <a:rPr sz="1000" dirty="0" err="1">
                <a:latin typeface="Calibri"/>
                <a:ea typeface="Calibri"/>
                <a:cs typeface="Calibri"/>
                <a:sym typeface="Calibri"/>
              </a:rPr>
              <a:t>для</a:t>
            </a:r>
            <a:r>
              <a:rPr sz="1000" dirty="0">
                <a:latin typeface="Calibri"/>
                <a:ea typeface="Calibri"/>
                <a:cs typeface="Calibri"/>
                <a:sym typeface="Calibri"/>
              </a:rPr>
              <a:t> </a:t>
            </a:r>
            <a:r>
              <a:rPr sz="1000" dirty="0" err="1">
                <a:latin typeface="Calibri"/>
                <a:ea typeface="Calibri"/>
                <a:cs typeface="Calibri"/>
                <a:sym typeface="Calibri"/>
              </a:rPr>
              <a:t>программирования</a:t>
            </a:r>
            <a:r>
              <a:rPr sz="1000" dirty="0">
                <a:latin typeface="Calibri"/>
                <a:ea typeface="Calibri"/>
                <a:cs typeface="Calibri"/>
                <a:sym typeface="Calibri"/>
              </a:rPr>
              <a:t> </a:t>
            </a:r>
            <a:r>
              <a:rPr sz="1000" dirty="0" err="1">
                <a:latin typeface="Calibri"/>
                <a:ea typeface="Calibri"/>
                <a:cs typeface="Calibri"/>
                <a:sym typeface="Calibri"/>
              </a:rPr>
              <a:t>под</a:t>
            </a:r>
            <a:r>
              <a:rPr sz="1000" dirty="0">
                <a:latin typeface="Calibri"/>
                <a:ea typeface="Calibri"/>
                <a:cs typeface="Calibri"/>
                <a:sym typeface="Calibri"/>
              </a:rPr>
              <a:t> windows, </a:t>
            </a:r>
            <a:r>
              <a:rPr sz="1000" dirty="0" err="1">
                <a:latin typeface="Calibri"/>
                <a:ea typeface="Calibri"/>
                <a:cs typeface="Calibri"/>
                <a:sym typeface="Calibri"/>
              </a:rPr>
              <a:t>стандартизирован</a:t>
            </a:r>
            <a:r>
              <a:rPr sz="1000" dirty="0">
                <a:latin typeface="Calibri"/>
                <a:ea typeface="Calibri"/>
                <a:cs typeface="Calibri"/>
                <a:sym typeface="Calibri"/>
              </a:rPr>
              <a:t> ECMA, </a:t>
            </a:r>
            <a:r>
              <a:rPr sz="1000" dirty="0" err="1">
                <a:latin typeface="Calibri"/>
                <a:ea typeface="Calibri"/>
                <a:cs typeface="Calibri"/>
                <a:sym typeface="Calibri"/>
              </a:rPr>
              <a:t>однако</a:t>
            </a:r>
            <a:r>
              <a:rPr sz="1000" dirty="0">
                <a:latin typeface="Calibri"/>
                <a:ea typeface="Calibri"/>
                <a:cs typeface="Calibri"/>
                <a:sym typeface="Calibri"/>
              </a:rPr>
              <a:t> </a:t>
            </a:r>
            <a:r>
              <a:rPr sz="1000" dirty="0" err="1">
                <a:latin typeface="Calibri"/>
                <a:ea typeface="Calibri"/>
                <a:cs typeface="Calibri"/>
                <a:sym typeface="Calibri"/>
              </a:rPr>
              <a:t>общее</a:t>
            </a:r>
            <a:r>
              <a:rPr sz="1000" dirty="0">
                <a:latin typeface="Calibri"/>
                <a:ea typeface="Calibri"/>
                <a:cs typeface="Calibri"/>
                <a:sym typeface="Calibri"/>
              </a:rPr>
              <a:t> </a:t>
            </a:r>
            <a:r>
              <a:rPr sz="1000" dirty="0" err="1">
                <a:latin typeface="Calibri"/>
                <a:ea typeface="Calibri"/>
                <a:cs typeface="Calibri"/>
                <a:sym typeface="Calibri"/>
              </a:rPr>
              <a:t>количество</a:t>
            </a:r>
            <a:r>
              <a:rPr sz="1000" dirty="0">
                <a:latin typeface="Calibri"/>
                <a:ea typeface="Calibri"/>
                <a:cs typeface="Calibri"/>
                <a:sym typeface="Calibri"/>
              </a:rPr>
              <a:t> </a:t>
            </a:r>
            <a:r>
              <a:rPr sz="1000" dirty="0" err="1">
                <a:latin typeface="Calibri"/>
                <a:ea typeface="Calibri"/>
                <a:cs typeface="Calibri"/>
                <a:sym typeface="Calibri"/>
              </a:rPr>
              <a:t>ресурсов</a:t>
            </a:r>
            <a:r>
              <a:rPr sz="1000" dirty="0">
                <a:latin typeface="Calibri"/>
                <a:ea typeface="Calibri"/>
                <a:cs typeface="Calibri"/>
                <a:sym typeface="Calibri"/>
              </a:rPr>
              <a:t>, </a:t>
            </a:r>
            <a:r>
              <a:rPr sz="1000" dirty="0" err="1">
                <a:latin typeface="Calibri"/>
                <a:ea typeface="Calibri"/>
                <a:cs typeface="Calibri"/>
                <a:sym typeface="Calibri"/>
              </a:rPr>
              <a:t>выделяемых</a:t>
            </a:r>
            <a:r>
              <a:rPr sz="1000" dirty="0">
                <a:latin typeface="Calibri"/>
                <a:ea typeface="Calibri"/>
                <a:cs typeface="Calibri"/>
                <a:sym typeface="Calibri"/>
              </a:rPr>
              <a:t> </a:t>
            </a:r>
            <a:r>
              <a:rPr sz="1000" dirty="0" err="1">
                <a:latin typeface="Calibri"/>
                <a:ea typeface="Calibri"/>
                <a:cs typeface="Calibri"/>
                <a:sym typeface="Calibri"/>
              </a:rPr>
              <a:t>для</a:t>
            </a:r>
            <a:r>
              <a:rPr sz="1000" dirty="0">
                <a:latin typeface="Calibri"/>
                <a:ea typeface="Calibri"/>
                <a:cs typeface="Calibri"/>
                <a:sym typeface="Calibri"/>
              </a:rPr>
              <a:t> </a:t>
            </a:r>
            <a:r>
              <a:rPr sz="1000" dirty="0" err="1">
                <a:latin typeface="Calibri"/>
                <a:ea typeface="Calibri"/>
                <a:cs typeface="Calibri"/>
                <a:sym typeface="Calibri"/>
              </a:rPr>
              <a:t>поддержки</a:t>
            </a:r>
            <a:r>
              <a:rPr sz="1000" dirty="0">
                <a:latin typeface="Calibri"/>
                <a:ea typeface="Calibri"/>
                <a:cs typeface="Calibri"/>
                <a:sym typeface="Calibri"/>
              </a:rPr>
              <a:t> C# </a:t>
            </a:r>
            <a:r>
              <a:rPr sz="1000" dirty="0" err="1">
                <a:latin typeface="Calibri"/>
                <a:ea typeface="Calibri"/>
                <a:cs typeface="Calibri"/>
                <a:sym typeface="Calibri"/>
              </a:rPr>
              <a:t>на</a:t>
            </a:r>
            <a:r>
              <a:rPr sz="1000" dirty="0">
                <a:latin typeface="Calibri"/>
                <a:ea typeface="Calibri"/>
                <a:cs typeface="Calibri"/>
                <a:sym typeface="Calibri"/>
              </a:rPr>
              <a:t> </a:t>
            </a:r>
            <a:r>
              <a:rPr sz="1000" dirty="0" err="1">
                <a:latin typeface="Calibri"/>
                <a:ea typeface="Calibri"/>
                <a:cs typeface="Calibri"/>
                <a:sym typeface="Calibri"/>
              </a:rPr>
              <a:t>платформах</a:t>
            </a:r>
            <a:r>
              <a:rPr sz="1000" dirty="0">
                <a:latin typeface="Calibri"/>
                <a:ea typeface="Calibri"/>
                <a:cs typeface="Calibri"/>
                <a:sym typeface="Calibri"/>
              </a:rPr>
              <a:t>, </a:t>
            </a:r>
            <a:r>
              <a:rPr sz="1000" dirty="0" err="1">
                <a:latin typeface="Calibri"/>
                <a:ea typeface="Calibri"/>
                <a:cs typeface="Calibri"/>
                <a:sym typeface="Calibri"/>
              </a:rPr>
              <a:t>отличный</a:t>
            </a:r>
            <a:r>
              <a:rPr sz="1000" dirty="0">
                <a:latin typeface="Calibri"/>
                <a:ea typeface="Calibri"/>
                <a:cs typeface="Calibri"/>
                <a:sym typeface="Calibri"/>
              </a:rPr>
              <a:t> </a:t>
            </a:r>
            <a:r>
              <a:rPr sz="1000" dirty="0" err="1">
                <a:latin typeface="Calibri"/>
                <a:ea typeface="Calibri"/>
                <a:cs typeface="Calibri"/>
                <a:sym typeface="Calibri"/>
              </a:rPr>
              <a:t>от</a:t>
            </a:r>
            <a:r>
              <a:rPr sz="1000" dirty="0">
                <a:latin typeface="Calibri"/>
                <a:ea typeface="Calibri"/>
                <a:cs typeface="Calibri"/>
                <a:sym typeface="Calibri"/>
              </a:rPr>
              <a:t> windows </a:t>
            </a:r>
            <a:r>
              <a:rPr sz="1000" dirty="0" err="1">
                <a:latin typeface="Calibri"/>
                <a:ea typeface="Calibri"/>
                <a:cs typeface="Calibri"/>
                <a:sym typeface="Calibri"/>
              </a:rPr>
              <a:t>относительно</a:t>
            </a:r>
            <a:r>
              <a:rPr sz="1000" dirty="0">
                <a:latin typeface="Calibri"/>
                <a:ea typeface="Calibri"/>
                <a:cs typeface="Calibri"/>
                <a:sym typeface="Calibri"/>
              </a:rPr>
              <a:t>  </a:t>
            </a:r>
            <a:r>
              <a:rPr sz="1000" dirty="0" err="1">
                <a:latin typeface="Calibri"/>
                <a:ea typeface="Calibri"/>
                <a:cs typeface="Calibri"/>
                <a:sym typeface="Calibri"/>
              </a:rPr>
              <a:t>мало</a:t>
            </a:r>
            <a:r>
              <a:rPr sz="1000" dirty="0">
                <a:latin typeface="Calibri"/>
                <a:ea typeface="Calibri"/>
                <a:cs typeface="Calibri"/>
                <a:sym typeface="Calibri"/>
              </a:rPr>
              <a:t>, </a:t>
            </a:r>
            <a:r>
              <a:rPr sz="1000" dirty="0" err="1">
                <a:latin typeface="Calibri"/>
                <a:ea typeface="Calibri"/>
                <a:cs typeface="Calibri"/>
                <a:sym typeface="Calibri"/>
              </a:rPr>
              <a:t>что</a:t>
            </a:r>
            <a:r>
              <a:rPr sz="1000" dirty="0">
                <a:latin typeface="Calibri"/>
                <a:ea typeface="Calibri"/>
                <a:cs typeface="Calibri"/>
                <a:sym typeface="Calibri"/>
              </a:rPr>
              <a:t> </a:t>
            </a:r>
            <a:r>
              <a:rPr sz="1000" dirty="0" err="1">
                <a:latin typeface="Calibri"/>
                <a:ea typeface="Calibri"/>
                <a:cs typeface="Calibri"/>
                <a:sym typeface="Calibri"/>
              </a:rPr>
              <a:t>означет</a:t>
            </a:r>
            <a:r>
              <a:rPr sz="1000" dirty="0">
                <a:latin typeface="Calibri"/>
                <a:ea typeface="Calibri"/>
                <a:cs typeface="Calibri"/>
                <a:sym typeface="Calibri"/>
              </a:rPr>
              <a:t>, </a:t>
            </a:r>
            <a:r>
              <a:rPr sz="1000" dirty="0" err="1">
                <a:latin typeface="Calibri"/>
                <a:ea typeface="Calibri"/>
                <a:cs typeface="Calibri"/>
                <a:sym typeface="Calibri"/>
              </a:rPr>
              <a:t>что</a:t>
            </a:r>
            <a:r>
              <a:rPr sz="1000" dirty="0">
                <a:latin typeface="Calibri"/>
                <a:ea typeface="Calibri"/>
                <a:cs typeface="Calibri"/>
                <a:sym typeface="Calibri"/>
              </a:rPr>
              <a:t> </a:t>
            </a:r>
            <a:r>
              <a:rPr sz="1000" dirty="0" err="1">
                <a:latin typeface="Calibri"/>
                <a:ea typeface="Calibri"/>
                <a:cs typeface="Calibri"/>
                <a:sym typeface="Calibri"/>
              </a:rPr>
              <a:t>когда</a:t>
            </a:r>
            <a:r>
              <a:rPr sz="1000" dirty="0">
                <a:latin typeface="Calibri"/>
                <a:ea typeface="Calibri"/>
                <a:cs typeface="Calibri"/>
                <a:sym typeface="Calibri"/>
              </a:rPr>
              <a:t> </a:t>
            </a:r>
            <a:r>
              <a:rPr sz="1000" dirty="0" err="1">
                <a:latin typeface="Calibri"/>
                <a:ea typeface="Calibri"/>
                <a:cs typeface="Calibri"/>
                <a:sym typeface="Calibri"/>
              </a:rPr>
              <a:t>первостепенную</a:t>
            </a:r>
            <a:r>
              <a:rPr sz="1000" dirty="0">
                <a:latin typeface="Calibri"/>
                <a:ea typeface="Calibri"/>
                <a:cs typeface="Calibri"/>
                <a:sym typeface="Calibri"/>
              </a:rPr>
              <a:t> </a:t>
            </a:r>
            <a:r>
              <a:rPr sz="1000" dirty="0" err="1">
                <a:latin typeface="Calibri"/>
                <a:ea typeface="Calibri"/>
                <a:cs typeface="Calibri"/>
                <a:sym typeface="Calibri"/>
              </a:rPr>
              <a:t>роль</a:t>
            </a:r>
            <a:r>
              <a:rPr sz="1000" dirty="0">
                <a:latin typeface="Calibri"/>
                <a:ea typeface="Calibri"/>
                <a:cs typeface="Calibri"/>
                <a:sym typeface="Calibri"/>
              </a:rPr>
              <a:t> </a:t>
            </a:r>
            <a:r>
              <a:rPr sz="1000" dirty="0" err="1">
                <a:latin typeface="Calibri"/>
                <a:ea typeface="Calibri"/>
                <a:cs typeface="Calibri"/>
                <a:sym typeface="Calibri"/>
              </a:rPr>
              <a:t>играет</a:t>
            </a:r>
            <a:r>
              <a:rPr sz="1000" dirty="0">
                <a:latin typeface="Calibri"/>
                <a:ea typeface="Calibri"/>
                <a:cs typeface="Calibri"/>
                <a:sym typeface="Calibri"/>
              </a:rPr>
              <a:t> </a:t>
            </a:r>
            <a:r>
              <a:rPr sz="1000" dirty="0" err="1">
                <a:latin typeface="Calibri"/>
                <a:ea typeface="Calibri"/>
                <a:cs typeface="Calibri"/>
                <a:sym typeface="Calibri"/>
              </a:rPr>
              <a:t>поддержка</a:t>
            </a:r>
            <a:r>
              <a:rPr sz="1000" dirty="0">
                <a:latin typeface="Calibri"/>
                <a:ea typeface="Calibri"/>
                <a:cs typeface="Calibri"/>
                <a:sym typeface="Calibri"/>
              </a:rPr>
              <a:t> </a:t>
            </a:r>
            <a:r>
              <a:rPr sz="1000" dirty="0" err="1">
                <a:latin typeface="Calibri"/>
                <a:ea typeface="Calibri"/>
                <a:cs typeface="Calibri"/>
                <a:sym typeface="Calibri"/>
              </a:rPr>
              <a:t>множества</a:t>
            </a:r>
            <a:r>
              <a:rPr sz="1000" dirty="0">
                <a:latin typeface="Calibri"/>
                <a:ea typeface="Calibri"/>
                <a:cs typeface="Calibri"/>
                <a:sym typeface="Calibri"/>
              </a:rPr>
              <a:t> </a:t>
            </a:r>
            <a:r>
              <a:rPr sz="1000" dirty="0" err="1">
                <a:latin typeface="Calibri"/>
                <a:ea typeface="Calibri"/>
                <a:cs typeface="Calibri"/>
                <a:sym typeface="Calibri"/>
              </a:rPr>
              <a:t>платформ</a:t>
            </a:r>
            <a:r>
              <a:rPr sz="1000" dirty="0">
                <a:latin typeface="Calibri"/>
                <a:ea typeface="Calibri"/>
                <a:cs typeface="Calibri"/>
                <a:sym typeface="Calibri"/>
              </a:rPr>
              <a:t>, о </a:t>
            </a:r>
            <a:r>
              <a:rPr sz="1000" dirty="0" err="1">
                <a:latin typeface="Calibri"/>
                <a:ea typeface="Calibri"/>
                <a:cs typeface="Calibri"/>
                <a:sym typeface="Calibri"/>
              </a:rPr>
              <a:t>выбор</a:t>
            </a:r>
            <a:r>
              <a:rPr sz="1000" dirty="0">
                <a:latin typeface="Calibri"/>
                <a:ea typeface="Calibri"/>
                <a:cs typeface="Calibri"/>
                <a:sym typeface="Calibri"/>
              </a:rPr>
              <a:t> Java) </a:t>
            </a:r>
            <a:r>
              <a:rPr sz="1000" dirty="0" err="1">
                <a:latin typeface="Calibri"/>
                <a:ea typeface="Calibri"/>
                <a:cs typeface="Calibri"/>
                <a:sym typeface="Calibri"/>
              </a:rPr>
              <a:t>для</a:t>
            </a:r>
            <a:r>
              <a:rPr sz="1000" dirty="0">
                <a:latin typeface="Calibri"/>
                <a:ea typeface="Calibri"/>
                <a:cs typeface="Calibri"/>
                <a:sym typeface="Calibri"/>
              </a:rPr>
              <a:t> </a:t>
            </a:r>
            <a:r>
              <a:rPr sz="1000" dirty="0" err="1">
                <a:latin typeface="Calibri"/>
                <a:ea typeface="Calibri"/>
                <a:cs typeface="Calibri"/>
                <a:sym typeface="Calibri"/>
              </a:rPr>
              <a:t>написания</a:t>
            </a:r>
            <a:r>
              <a:rPr sz="1000" dirty="0">
                <a:latin typeface="Calibri"/>
                <a:ea typeface="Calibri"/>
                <a:cs typeface="Calibri"/>
                <a:sym typeface="Calibri"/>
              </a:rPr>
              <a:t> </a:t>
            </a:r>
            <a:r>
              <a:rPr sz="1000" dirty="0" err="1">
                <a:latin typeface="Calibri"/>
                <a:ea typeface="Calibri"/>
                <a:cs typeface="Calibri"/>
                <a:sym typeface="Calibri"/>
              </a:rPr>
              <a:t>межплатформенного</a:t>
            </a:r>
            <a:r>
              <a:rPr sz="1000" dirty="0">
                <a:latin typeface="Calibri"/>
                <a:ea typeface="Calibri"/>
                <a:cs typeface="Calibri"/>
                <a:sym typeface="Calibri"/>
              </a:rPr>
              <a:t> </a:t>
            </a:r>
            <a:r>
              <a:rPr sz="1000" dirty="0" err="1">
                <a:latin typeface="Calibri"/>
                <a:ea typeface="Calibri"/>
                <a:cs typeface="Calibri"/>
                <a:sym typeface="Calibri"/>
              </a:rPr>
              <a:t>кода</a:t>
            </a:r>
            <a:r>
              <a:rPr sz="1000" dirty="0">
                <a:latin typeface="Calibri"/>
                <a:ea typeface="Calibri"/>
                <a:cs typeface="Calibri"/>
                <a:sym typeface="Calibri"/>
              </a:rPr>
              <a:t> в </a:t>
            </a:r>
            <a:r>
              <a:rPr sz="1000" dirty="0" err="1">
                <a:latin typeface="Calibri"/>
                <a:ea typeface="Calibri"/>
                <a:cs typeface="Calibri"/>
                <a:sym typeface="Calibri"/>
              </a:rPr>
              <a:t>следующих</a:t>
            </a:r>
            <a:r>
              <a:rPr sz="1000" dirty="0">
                <a:latin typeface="Calibri"/>
                <a:ea typeface="Calibri"/>
                <a:cs typeface="Calibri"/>
                <a:sym typeface="Calibri"/>
              </a:rPr>
              <a:t>  </a:t>
            </a:r>
            <a:r>
              <a:rPr sz="1000" dirty="0" err="1">
                <a:latin typeface="Calibri"/>
                <a:ea typeface="Calibri"/>
                <a:cs typeface="Calibri"/>
                <a:sym typeface="Calibri"/>
              </a:rPr>
              <a:t>сценариях</a:t>
            </a:r>
            <a:r>
              <a:rPr sz="1000" dirty="0">
                <a:latin typeface="Calibri"/>
                <a:ea typeface="Calibri"/>
                <a:cs typeface="Calibri"/>
                <a:sym typeface="Calibri"/>
              </a:rPr>
              <a:t> – </a:t>
            </a:r>
            <a:r>
              <a:rPr sz="1000" dirty="0" err="1">
                <a:latin typeface="Calibri"/>
                <a:ea typeface="Calibri"/>
                <a:cs typeface="Calibri"/>
                <a:sym typeface="Calibri"/>
              </a:rPr>
              <a:t>запуск</a:t>
            </a:r>
            <a:r>
              <a:rPr sz="1000" dirty="0">
                <a:latin typeface="Calibri"/>
                <a:ea typeface="Calibri"/>
                <a:cs typeface="Calibri"/>
                <a:sym typeface="Calibri"/>
              </a:rPr>
              <a:t> </a:t>
            </a:r>
            <a:r>
              <a:rPr sz="1000" dirty="0" err="1">
                <a:latin typeface="Calibri"/>
                <a:ea typeface="Calibri"/>
                <a:cs typeface="Calibri"/>
                <a:sym typeface="Calibri"/>
              </a:rPr>
              <a:t>на</a:t>
            </a:r>
            <a:r>
              <a:rPr sz="1000" dirty="0">
                <a:latin typeface="Calibri"/>
                <a:ea typeface="Calibri"/>
                <a:cs typeface="Calibri"/>
                <a:sym typeface="Calibri"/>
              </a:rPr>
              <a:t> </a:t>
            </a:r>
            <a:r>
              <a:rPr sz="1000" dirty="0" err="1">
                <a:latin typeface="Calibri"/>
                <a:ea typeface="Calibri"/>
                <a:cs typeface="Calibri"/>
                <a:sym typeface="Calibri"/>
              </a:rPr>
              <a:t>сервере</a:t>
            </a:r>
            <a:r>
              <a:rPr sz="1000" dirty="0">
                <a:latin typeface="Calibri"/>
                <a:ea typeface="Calibri"/>
                <a:cs typeface="Calibri"/>
                <a:sym typeface="Calibri"/>
              </a:rPr>
              <a:t> </a:t>
            </a:r>
            <a:r>
              <a:rPr sz="1000" dirty="0" err="1">
                <a:latin typeface="Calibri"/>
                <a:ea typeface="Calibri"/>
                <a:cs typeface="Calibri"/>
                <a:sym typeface="Calibri"/>
              </a:rPr>
              <a:t>для</a:t>
            </a:r>
            <a:r>
              <a:rPr sz="1000" dirty="0">
                <a:latin typeface="Calibri"/>
                <a:ea typeface="Calibri"/>
                <a:cs typeface="Calibri"/>
                <a:sym typeface="Calibri"/>
              </a:rPr>
              <a:t> </a:t>
            </a:r>
            <a:r>
              <a:rPr sz="1000" dirty="0" err="1">
                <a:latin typeface="Calibri"/>
                <a:ea typeface="Calibri"/>
                <a:cs typeface="Calibri"/>
                <a:sym typeface="Calibri"/>
              </a:rPr>
              <a:t>генерации</a:t>
            </a:r>
            <a:r>
              <a:rPr sz="1000" dirty="0">
                <a:latin typeface="Calibri"/>
                <a:ea typeface="Calibri"/>
                <a:cs typeface="Calibri"/>
                <a:sym typeface="Calibri"/>
              </a:rPr>
              <a:t> </a:t>
            </a:r>
            <a:r>
              <a:rPr sz="1000" dirty="0" err="1">
                <a:latin typeface="Calibri"/>
                <a:ea typeface="Calibri"/>
                <a:cs typeface="Calibri"/>
                <a:sym typeface="Calibri"/>
              </a:rPr>
              <a:t>разметки</a:t>
            </a:r>
            <a:r>
              <a:rPr sz="1000" dirty="0">
                <a:latin typeface="Calibri"/>
                <a:ea typeface="Calibri"/>
                <a:cs typeface="Calibri"/>
                <a:sym typeface="Calibri"/>
              </a:rPr>
              <a:t>, </a:t>
            </a:r>
            <a:r>
              <a:rPr sz="1000" dirty="0" err="1">
                <a:latin typeface="Calibri"/>
                <a:ea typeface="Calibri"/>
                <a:cs typeface="Calibri"/>
                <a:sym typeface="Calibri"/>
              </a:rPr>
              <a:t>которая</a:t>
            </a:r>
            <a:r>
              <a:rPr sz="1000" dirty="0">
                <a:latin typeface="Calibri"/>
                <a:ea typeface="Calibri"/>
                <a:cs typeface="Calibri"/>
                <a:sym typeface="Calibri"/>
              </a:rPr>
              <a:t> </a:t>
            </a:r>
            <a:r>
              <a:rPr sz="1000" dirty="0" err="1">
                <a:latin typeface="Calibri"/>
                <a:ea typeface="Calibri"/>
                <a:cs typeface="Calibri"/>
                <a:sym typeface="Calibri"/>
              </a:rPr>
              <a:t>выполняется</a:t>
            </a:r>
            <a:r>
              <a:rPr sz="1000" dirty="0">
                <a:latin typeface="Calibri"/>
                <a:ea typeface="Calibri"/>
                <a:cs typeface="Calibri"/>
                <a:sym typeface="Calibri"/>
              </a:rPr>
              <a:t> </a:t>
            </a:r>
            <a:r>
              <a:rPr sz="1000" dirty="0" err="1">
                <a:latin typeface="Calibri"/>
                <a:ea typeface="Calibri"/>
                <a:cs typeface="Calibri"/>
                <a:sym typeface="Calibri"/>
              </a:rPr>
              <a:t>на</a:t>
            </a:r>
            <a:r>
              <a:rPr sz="1000" dirty="0">
                <a:latin typeface="Calibri"/>
                <a:ea typeface="Calibri"/>
                <a:cs typeface="Calibri"/>
                <a:sym typeface="Calibri"/>
              </a:rPr>
              <a:t> </a:t>
            </a:r>
            <a:r>
              <a:rPr sz="1000" dirty="0" err="1">
                <a:latin typeface="Calibri"/>
                <a:ea typeface="Calibri"/>
                <a:cs typeface="Calibri"/>
                <a:sym typeface="Calibri"/>
              </a:rPr>
              <a:t>любой</a:t>
            </a:r>
            <a:r>
              <a:rPr sz="1000" dirty="0">
                <a:latin typeface="Calibri"/>
                <a:ea typeface="Calibri"/>
                <a:cs typeface="Calibri"/>
                <a:sym typeface="Calibri"/>
              </a:rPr>
              <a:t> </a:t>
            </a:r>
            <a:r>
              <a:rPr sz="1000" dirty="0" err="1">
                <a:latin typeface="Calibri"/>
                <a:ea typeface="Calibri"/>
                <a:cs typeface="Calibri"/>
                <a:sym typeface="Calibri"/>
              </a:rPr>
              <a:t>платформе</a:t>
            </a:r>
            <a:r>
              <a:rPr sz="1000" dirty="0">
                <a:latin typeface="Calibri"/>
                <a:ea typeface="Calibri"/>
                <a:cs typeface="Calibri"/>
                <a:sym typeface="Calibri"/>
              </a:rPr>
              <a:t>; </a:t>
            </a:r>
            <a:r>
              <a:rPr sz="1000" dirty="0" err="1">
                <a:latin typeface="Calibri"/>
                <a:ea typeface="Calibri"/>
                <a:cs typeface="Calibri"/>
                <a:sym typeface="Calibri"/>
              </a:rPr>
              <a:t>запуск</a:t>
            </a:r>
            <a:r>
              <a:rPr sz="1000" dirty="0">
                <a:latin typeface="Calibri"/>
                <a:ea typeface="Calibri"/>
                <a:cs typeface="Calibri"/>
                <a:sym typeface="Calibri"/>
              </a:rPr>
              <a:t> в </a:t>
            </a:r>
            <a:r>
              <a:rPr sz="1000" dirty="0" err="1">
                <a:latin typeface="Calibri"/>
                <a:ea typeface="Calibri"/>
                <a:cs typeface="Calibri"/>
                <a:sym typeface="Calibri"/>
              </a:rPr>
              <a:t>среде</a:t>
            </a:r>
            <a:r>
              <a:rPr sz="1000" dirty="0">
                <a:latin typeface="Calibri"/>
                <a:ea typeface="Calibri"/>
                <a:cs typeface="Calibri"/>
                <a:sym typeface="Calibri"/>
              </a:rPr>
              <a:t>, </a:t>
            </a:r>
            <a:r>
              <a:rPr sz="1000" dirty="0" err="1">
                <a:latin typeface="Calibri"/>
                <a:ea typeface="Calibri"/>
                <a:cs typeface="Calibri"/>
                <a:sym typeface="Calibri"/>
              </a:rPr>
              <a:t>отличной</a:t>
            </a:r>
            <a:r>
              <a:rPr sz="1000" dirty="0">
                <a:latin typeface="Calibri"/>
                <a:ea typeface="Calibri"/>
                <a:cs typeface="Calibri"/>
                <a:sym typeface="Calibri"/>
              </a:rPr>
              <a:t> </a:t>
            </a:r>
            <a:r>
              <a:rPr sz="1000" dirty="0" err="1">
                <a:latin typeface="Calibri"/>
                <a:ea typeface="Calibri"/>
                <a:cs typeface="Calibri"/>
                <a:sym typeface="Calibri"/>
              </a:rPr>
              <a:t>от</a:t>
            </a:r>
            <a:r>
              <a:rPr sz="1000" dirty="0">
                <a:latin typeface="Calibri"/>
                <a:ea typeface="Calibri"/>
                <a:cs typeface="Calibri"/>
                <a:sym typeface="Calibri"/>
              </a:rPr>
              <a:t> windows (</a:t>
            </a:r>
            <a:r>
              <a:rPr sz="1000" dirty="0" err="1">
                <a:latin typeface="Calibri"/>
                <a:ea typeface="Calibri"/>
                <a:cs typeface="Calibri"/>
                <a:sym typeface="Calibri"/>
              </a:rPr>
              <a:t>проект</a:t>
            </a:r>
            <a:r>
              <a:rPr sz="1000" dirty="0">
                <a:latin typeface="Calibri"/>
                <a:ea typeface="Calibri"/>
                <a:cs typeface="Calibri"/>
                <a:sym typeface="Calibri"/>
              </a:rPr>
              <a:t> Mono – </a:t>
            </a:r>
            <a:r>
              <a:rPr sz="1000" dirty="0" err="1">
                <a:latin typeface="Calibri"/>
                <a:ea typeface="Calibri"/>
                <a:cs typeface="Calibri"/>
                <a:sym typeface="Calibri"/>
              </a:rPr>
              <a:t>компилятор</a:t>
            </a:r>
            <a:r>
              <a:rPr sz="1000" dirty="0">
                <a:latin typeface="Calibri"/>
                <a:ea typeface="Calibri"/>
                <a:cs typeface="Calibri"/>
                <a:sym typeface="Calibri"/>
              </a:rPr>
              <a:t>, </a:t>
            </a:r>
            <a:r>
              <a:rPr sz="1000" dirty="0" err="1">
                <a:latin typeface="Calibri"/>
                <a:ea typeface="Calibri"/>
                <a:cs typeface="Calibri"/>
                <a:sym typeface="Calibri"/>
              </a:rPr>
              <a:t>исполняющая</a:t>
            </a:r>
            <a:r>
              <a:rPr sz="1000" dirty="0">
                <a:latin typeface="Calibri"/>
                <a:ea typeface="Calibri"/>
                <a:cs typeface="Calibri"/>
                <a:sym typeface="Calibri"/>
              </a:rPr>
              <a:t> </a:t>
            </a:r>
            <a:r>
              <a:rPr sz="1000" dirty="0" err="1">
                <a:latin typeface="Calibri"/>
                <a:ea typeface="Calibri"/>
                <a:cs typeface="Calibri"/>
                <a:sym typeface="Calibri"/>
              </a:rPr>
              <a:t>среда</a:t>
            </a:r>
            <a:r>
              <a:rPr sz="1000" dirty="0">
                <a:latin typeface="Calibri"/>
                <a:ea typeface="Calibri"/>
                <a:cs typeface="Calibri"/>
                <a:sym typeface="Calibri"/>
              </a:rPr>
              <a:t>, </a:t>
            </a:r>
            <a:r>
              <a:rPr sz="1000" dirty="0" err="1">
                <a:latin typeface="Calibri"/>
                <a:ea typeface="Calibri"/>
                <a:cs typeface="Calibri"/>
                <a:sym typeface="Calibri"/>
              </a:rPr>
              <a:t>запускаемая</a:t>
            </a:r>
            <a:r>
              <a:rPr sz="1000" dirty="0">
                <a:latin typeface="Calibri"/>
                <a:ea typeface="Calibri"/>
                <a:cs typeface="Calibri"/>
                <a:sym typeface="Calibri"/>
              </a:rPr>
              <a:t> </a:t>
            </a:r>
            <a:r>
              <a:rPr sz="1000" dirty="0" err="1">
                <a:latin typeface="Calibri"/>
                <a:ea typeface="Calibri"/>
                <a:cs typeface="Calibri"/>
                <a:sym typeface="Calibri"/>
              </a:rPr>
              <a:t>под</a:t>
            </a:r>
            <a:r>
              <a:rPr sz="1000" dirty="0">
                <a:latin typeface="Calibri"/>
                <a:ea typeface="Calibri"/>
                <a:cs typeface="Calibri"/>
                <a:sym typeface="Calibri"/>
              </a:rPr>
              <a:t> </a:t>
            </a:r>
            <a:r>
              <a:rPr sz="1000" dirty="0" err="1">
                <a:latin typeface="Calibri"/>
                <a:ea typeface="Calibri"/>
                <a:cs typeface="Calibri"/>
                <a:sym typeface="Calibri"/>
              </a:rPr>
              <a:t>управлением</a:t>
            </a:r>
            <a:r>
              <a:rPr sz="1000" dirty="0">
                <a:latin typeface="Calibri"/>
                <a:ea typeface="Calibri"/>
                <a:cs typeface="Calibri"/>
                <a:sym typeface="Calibri"/>
              </a:rPr>
              <a:t> </a:t>
            </a:r>
            <a:r>
              <a:rPr sz="1000" dirty="0" err="1">
                <a:latin typeface="Calibri"/>
                <a:ea typeface="Calibri"/>
                <a:cs typeface="Calibri"/>
                <a:sym typeface="Calibri"/>
              </a:rPr>
              <a:t>linux</a:t>
            </a:r>
            <a:r>
              <a:rPr sz="1000" dirty="0">
                <a:latin typeface="Calibri"/>
                <a:ea typeface="Calibri"/>
                <a:cs typeface="Calibri"/>
                <a:sym typeface="Calibri"/>
              </a:rPr>
              <a:t>, Solaris, mac </a:t>
            </a:r>
            <a:r>
              <a:rPr sz="1000" dirty="0" err="1">
                <a:latin typeface="Calibri"/>
                <a:ea typeface="Calibri"/>
                <a:cs typeface="Calibri"/>
                <a:sym typeface="Calibri"/>
              </a:rPr>
              <a:t>os</a:t>
            </a:r>
            <a:r>
              <a:rPr sz="1000" dirty="0">
                <a:latin typeface="Calibri"/>
                <a:ea typeface="Calibri"/>
                <a:cs typeface="Calibri"/>
                <a:sym typeface="Calibri"/>
              </a:rPr>
              <a:t>, windows; </a:t>
            </a:r>
            <a:r>
              <a:rPr sz="1000" dirty="0" err="1">
                <a:latin typeface="Calibri"/>
                <a:ea typeface="Calibri"/>
                <a:cs typeface="Calibri"/>
                <a:sym typeface="Calibri"/>
              </a:rPr>
              <a:t>запуск</a:t>
            </a:r>
            <a:r>
              <a:rPr sz="1000" dirty="0">
                <a:latin typeface="Calibri"/>
                <a:ea typeface="Calibri"/>
                <a:cs typeface="Calibri"/>
                <a:sym typeface="Calibri"/>
              </a:rPr>
              <a:t> </a:t>
            </a:r>
            <a:r>
              <a:rPr sz="1000" dirty="0" err="1">
                <a:latin typeface="Calibri"/>
                <a:ea typeface="Calibri"/>
                <a:cs typeface="Calibri"/>
                <a:sym typeface="Calibri"/>
              </a:rPr>
              <a:t>на</a:t>
            </a:r>
            <a:r>
              <a:rPr sz="1000" dirty="0">
                <a:latin typeface="Calibri"/>
                <a:ea typeface="Calibri"/>
                <a:cs typeface="Calibri"/>
                <a:sym typeface="Calibri"/>
              </a:rPr>
              <a:t> </a:t>
            </a:r>
            <a:r>
              <a:rPr sz="1000" dirty="0" err="1">
                <a:latin typeface="Calibri"/>
                <a:ea typeface="Calibri"/>
                <a:cs typeface="Calibri"/>
                <a:sym typeface="Calibri"/>
              </a:rPr>
              <a:t>хосте</a:t>
            </a:r>
            <a:r>
              <a:rPr sz="1000" dirty="0">
                <a:latin typeface="Calibri"/>
                <a:ea typeface="Calibri"/>
                <a:cs typeface="Calibri"/>
                <a:sym typeface="Calibri"/>
              </a:rPr>
              <a:t>, </a:t>
            </a:r>
            <a:r>
              <a:rPr sz="1000" dirty="0" err="1">
                <a:latin typeface="Calibri"/>
                <a:ea typeface="Calibri"/>
                <a:cs typeface="Calibri"/>
                <a:sym typeface="Calibri"/>
              </a:rPr>
              <a:t>которые</a:t>
            </a:r>
            <a:r>
              <a:rPr sz="1000" dirty="0">
                <a:latin typeface="Calibri"/>
                <a:ea typeface="Calibri"/>
                <a:cs typeface="Calibri"/>
                <a:sym typeface="Calibri"/>
              </a:rPr>
              <a:t> </a:t>
            </a:r>
            <a:r>
              <a:rPr sz="1000" dirty="0" err="1">
                <a:latin typeface="Calibri"/>
                <a:ea typeface="Calibri"/>
                <a:cs typeface="Calibri"/>
                <a:sym typeface="Calibri"/>
              </a:rPr>
              <a:t>поддерживает</a:t>
            </a:r>
            <a:r>
              <a:rPr sz="1000" dirty="0">
                <a:latin typeface="Calibri"/>
                <a:ea typeface="Calibri"/>
                <a:cs typeface="Calibri"/>
                <a:sym typeface="Calibri"/>
              </a:rPr>
              <a:t> </a:t>
            </a:r>
            <a:r>
              <a:rPr sz="1000" dirty="0" err="1">
                <a:latin typeface="Calibri"/>
                <a:ea typeface="Calibri"/>
                <a:cs typeface="Calibri"/>
                <a:sym typeface="Calibri"/>
              </a:rPr>
              <a:t>silverligth</a:t>
            </a:r>
            <a:r>
              <a:rPr sz="1000" dirty="0">
                <a:latin typeface="Calibri"/>
                <a:ea typeface="Calibri"/>
                <a:cs typeface="Calibri"/>
                <a:sym typeface="Calibri"/>
              </a:rPr>
              <a:t> (windows , mac </a:t>
            </a:r>
            <a:r>
              <a:rPr sz="1000" dirty="0" err="1">
                <a:latin typeface="Calibri"/>
                <a:ea typeface="Calibri"/>
                <a:cs typeface="Calibri"/>
                <a:sym typeface="Calibri"/>
              </a:rPr>
              <a:t>os</a:t>
            </a:r>
            <a:r>
              <a:rPr sz="1000" dirty="0">
                <a:latin typeface="Calibri"/>
                <a:ea typeface="Calibri"/>
                <a:cs typeface="Calibri"/>
                <a:sym typeface="Calibri"/>
              </a:rPr>
              <a:t>)(adobe flash player)</a:t>
            </a:r>
          </a:p>
          <a:p>
            <a:pPr marL="228600" lvl="0" indent="-228600" defTabSz="914400">
              <a:lnSpc>
                <a:spcPct val="90000"/>
              </a:lnSpc>
              <a:spcBef>
                <a:spcPts val="300"/>
              </a:spcBef>
              <a:buSzPct val="100000"/>
              <a:buAutoNum type="arabicPeriod"/>
              <a:defRPr sz="1800"/>
            </a:pPr>
            <a:endParaRPr sz="1000" dirty="0">
              <a:latin typeface="Calibri"/>
              <a:ea typeface="Calibri"/>
              <a:cs typeface="Calibri"/>
              <a:sym typeface="Calibri"/>
            </a:endParaRPr>
          </a:p>
        </p:txBody>
      </p:sp>
    </p:spTree>
    <p:extLst>
      <p:ext uri="{BB962C8B-B14F-4D97-AF65-F5344CB8AC3E}">
        <p14:creationId xmlns:p14="http://schemas.microsoft.com/office/powerpoint/2010/main" val="1714636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Shape 95"/>
          <p:cNvSpPr>
            <a:spLocks noGrp="1" noRot="1" noChangeAspect="1"/>
          </p:cNvSpPr>
          <p:nvPr>
            <p:ph type="sldImg"/>
          </p:nvPr>
        </p:nvSpPr>
        <p:spPr>
          <a:prstGeom prst="rect">
            <a:avLst/>
          </a:prstGeom>
        </p:spPr>
        <p:txBody>
          <a:bodyPr/>
          <a:lstStyle/>
          <a:p>
            <a:pPr lvl="0"/>
            <a:endParaRPr/>
          </a:p>
        </p:txBody>
      </p:sp>
      <p:sp>
        <p:nvSpPr>
          <p:cNvPr id="96" name="Shape 96"/>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dirty="0">
                <a:latin typeface="Calibri"/>
                <a:ea typeface="Calibri"/>
                <a:cs typeface="Calibri"/>
                <a:sym typeface="Calibri"/>
              </a:rPr>
              <a:t>Язык C# зависит от исполняющей с среды, оснащенной множеством функциональных средств таких как автоматическое управление памятью и обработка исключений. Проектное решение, положенное в основу C#, точно соответствует проектному решению исполняющей среды, соответствует системе </a:t>
            </a:r>
            <a:r>
              <a:rPr sz="1200" dirty="0" smtClean="0">
                <a:latin typeface="Calibri"/>
                <a:ea typeface="Calibri"/>
                <a:cs typeface="Calibri"/>
                <a:sym typeface="Calibri"/>
              </a:rPr>
              <a:t>типов</a:t>
            </a:r>
            <a:endParaRPr lang="en-US" sz="1200" dirty="0" smtClean="0">
              <a:latin typeface="Calibri"/>
              <a:ea typeface="Calibri"/>
              <a:cs typeface="Calibri"/>
              <a:sym typeface="Calibri"/>
            </a:endParaRPr>
          </a:p>
          <a:p>
            <a:pPr lvl="0" defTabSz="914400">
              <a:lnSpc>
                <a:spcPct val="100000"/>
              </a:lnSpc>
              <a:spcBef>
                <a:spcPts val="400"/>
              </a:spcBef>
              <a:defRPr sz="1800"/>
            </a:pPr>
            <a:r>
              <a:rPr lang="en-US" sz="1200" dirty="0" smtClean="0">
                <a:latin typeface="Calibri"/>
                <a:ea typeface="Calibri"/>
                <a:cs typeface="Calibri"/>
                <a:sym typeface="Calibri"/>
              </a:rPr>
              <a:t>https://</a:t>
            </a:r>
            <a:r>
              <a:rPr lang="en-US" sz="1200" dirty="0" err="1" smtClean="0">
                <a:latin typeface="Calibri"/>
                <a:ea typeface="Calibri"/>
                <a:cs typeface="Calibri"/>
                <a:sym typeface="Calibri"/>
              </a:rPr>
              <a:t>msdn.microsoft.com</a:t>
            </a:r>
            <a:r>
              <a:rPr lang="en-US" sz="1200" dirty="0" smtClean="0">
                <a:latin typeface="Calibri"/>
                <a:ea typeface="Calibri"/>
                <a:cs typeface="Calibri"/>
                <a:sym typeface="Calibri"/>
              </a:rPr>
              <a:t>/</a:t>
            </a:r>
            <a:r>
              <a:rPr lang="en-US" sz="1200" dirty="0" err="1" smtClean="0">
                <a:latin typeface="Calibri"/>
                <a:ea typeface="Calibri"/>
                <a:cs typeface="Calibri"/>
                <a:sym typeface="Calibri"/>
              </a:rPr>
              <a:t>ru-ru</a:t>
            </a:r>
            <a:r>
              <a:rPr lang="en-US" sz="1200" dirty="0" smtClean="0">
                <a:latin typeface="Calibri"/>
                <a:ea typeface="Calibri"/>
                <a:cs typeface="Calibri"/>
                <a:sym typeface="Calibri"/>
              </a:rPr>
              <a:t>/library/bb822049(v=vs.110).</a:t>
            </a:r>
            <a:r>
              <a:rPr lang="en-US" sz="1200" dirty="0" err="1" smtClean="0">
                <a:latin typeface="Calibri"/>
                <a:ea typeface="Calibri"/>
                <a:cs typeface="Calibri"/>
                <a:sym typeface="Calibri"/>
              </a:rPr>
              <a:t>aspx</a:t>
            </a:r>
            <a:endParaRPr sz="1200" dirty="0">
              <a:latin typeface="Calibri"/>
              <a:ea typeface="Calibri"/>
              <a:cs typeface="Calibri"/>
              <a:sym typeface="Calibri"/>
            </a:endParaRPr>
          </a:p>
        </p:txBody>
      </p:sp>
    </p:spTree>
    <p:extLst>
      <p:ext uri="{BB962C8B-B14F-4D97-AF65-F5344CB8AC3E}">
        <p14:creationId xmlns:p14="http://schemas.microsoft.com/office/powerpoint/2010/main" val="19577477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596434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122204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Shape 89"/>
          <p:cNvSpPr>
            <a:spLocks noGrp="1" noRot="1" noChangeAspect="1"/>
          </p:cNvSpPr>
          <p:nvPr>
            <p:ph type="sldImg"/>
          </p:nvPr>
        </p:nvSpPr>
        <p:spPr>
          <a:prstGeom prst="rect">
            <a:avLst/>
          </a:prstGeom>
        </p:spPr>
        <p:txBody>
          <a:bodyPr/>
          <a:lstStyle/>
          <a:p>
            <a:pPr lvl="0"/>
            <a:endParaRPr/>
          </a:p>
        </p:txBody>
      </p:sp>
      <p:sp>
        <p:nvSpPr>
          <p:cNvPr id="90" name="Shape 90"/>
          <p:cNvSpPr>
            <a:spLocks noGrp="1"/>
          </p:cNvSpPr>
          <p:nvPr>
            <p:ph type="body" sz="quarter" idx="1"/>
          </p:nvPr>
        </p:nvSpPr>
        <p:spPr>
          <a:prstGeom prst="rect">
            <a:avLst/>
          </a:prstGeom>
        </p:spPr>
        <p:txBody>
          <a:bodyPr/>
          <a:lstStyle/>
          <a:p>
            <a:r>
              <a:rPr lang="ru-RU" sz="2200" dirty="0" smtClean="0">
                <a:effectLst/>
                <a:latin typeface="+mj-lt"/>
                <a:ea typeface="+mj-ea"/>
                <a:cs typeface="+mj-cs"/>
                <a:sym typeface="Helvetica Neue"/>
              </a:rPr>
              <a:t>В </a:t>
            </a:r>
            <a:r>
              <a:rPr lang="ru-RU" sz="2200" dirty="0" err="1" smtClean="0">
                <a:effectLst/>
                <a:latin typeface="+mj-lt"/>
                <a:ea typeface="+mj-ea"/>
                <a:cs typeface="+mj-cs"/>
                <a:sym typeface="Helvetica Neue"/>
              </a:rPr>
              <a:t>Microsoft</a:t>
            </a:r>
            <a:r>
              <a:rPr lang="ru-RU" sz="2200" dirty="0" smtClean="0">
                <a:effectLst/>
                <a:latin typeface="+mj-lt"/>
                <a:ea typeface="+mj-ea"/>
                <a:cs typeface="+mj-cs"/>
                <a:sym typeface="Helvetica Neue"/>
              </a:rPr>
              <a:t> .NET </a:t>
            </a:r>
            <a:r>
              <a:rPr lang="ru-RU" sz="2200" dirty="0" err="1" smtClean="0">
                <a:effectLst/>
                <a:latin typeface="+mj-lt"/>
                <a:ea typeface="+mj-ea"/>
                <a:cs typeface="+mj-cs"/>
                <a:sym typeface="Helvetica Neue"/>
              </a:rPr>
              <a:t>Framework</a:t>
            </a:r>
            <a:r>
              <a:rPr lang="ru-RU" sz="2200" dirty="0" smtClean="0">
                <a:effectLst/>
                <a:latin typeface="+mj-lt"/>
                <a:ea typeface="+mj-ea"/>
                <a:cs typeface="+mj-cs"/>
                <a:sym typeface="Helvetica Neue"/>
              </a:rPr>
              <a:t> появилось много новых концепций, технологий и терминов. </a:t>
            </a:r>
          </a:p>
          <a:p>
            <a:r>
              <a:rPr lang="ru-RU" sz="2200" dirty="0" smtClean="0">
                <a:effectLst/>
                <a:latin typeface="+mj-lt"/>
                <a:ea typeface="+mj-ea"/>
                <a:cs typeface="+mj-cs"/>
                <a:sym typeface="Helvetica Neue"/>
              </a:rPr>
              <a:t>Цель </a:t>
            </a:r>
            <a:r>
              <a:rPr lang="ru-RU" sz="2200" dirty="0" err="1" smtClean="0">
                <a:effectLst/>
                <a:latin typeface="+mj-lt"/>
                <a:ea typeface="+mj-ea"/>
                <a:cs typeface="+mj-cs"/>
                <a:sym typeface="Helvetica Neue"/>
              </a:rPr>
              <a:t>этои</a:t>
            </a:r>
            <a:r>
              <a:rPr lang="ru-RU" sz="2200" dirty="0" smtClean="0">
                <a:effectLst/>
                <a:latin typeface="+mj-lt"/>
                <a:ea typeface="+mj-ea"/>
                <a:cs typeface="+mj-cs"/>
                <a:sym typeface="Helvetica Neue"/>
              </a:rPr>
              <a:t>̆ главы — дать обзор архитектуры .NET </a:t>
            </a:r>
            <a:r>
              <a:rPr lang="ru-RU" sz="2200" dirty="0" err="1" smtClean="0">
                <a:effectLst/>
                <a:latin typeface="+mj-lt"/>
                <a:ea typeface="+mj-ea"/>
                <a:cs typeface="+mj-cs"/>
                <a:sym typeface="Helvetica Neue"/>
              </a:rPr>
              <a:t>Framework</a:t>
            </a:r>
            <a:r>
              <a:rPr lang="ru-RU" sz="2200" dirty="0" smtClean="0">
                <a:effectLst/>
                <a:latin typeface="+mj-lt"/>
                <a:ea typeface="+mj-ea"/>
                <a:cs typeface="+mj-cs"/>
                <a:sym typeface="Helvetica Neue"/>
              </a:rPr>
              <a:t>, познакомить с новыми технологиями </a:t>
            </a:r>
          </a:p>
          <a:p>
            <a:r>
              <a:rPr lang="ru-RU" sz="2200" dirty="0" err="1" smtClean="0">
                <a:effectLst/>
                <a:latin typeface="+mj-lt"/>
                <a:ea typeface="+mj-ea"/>
                <a:cs typeface="+mj-cs"/>
                <a:sym typeface="Helvetica Neue"/>
              </a:rPr>
              <a:t>этои</a:t>
            </a:r>
            <a:r>
              <a:rPr lang="ru-RU" sz="2200" dirty="0" smtClean="0">
                <a:effectLst/>
                <a:latin typeface="+mj-lt"/>
                <a:ea typeface="+mj-ea"/>
                <a:cs typeface="+mj-cs"/>
                <a:sym typeface="Helvetica Neue"/>
              </a:rPr>
              <a:t>̆ платформы и определить термины, с которыми вы столкнетесь при работе с </a:t>
            </a:r>
            <a:r>
              <a:rPr lang="ru-RU" sz="2200" dirty="0" err="1" smtClean="0">
                <a:effectLst/>
                <a:latin typeface="+mj-lt"/>
                <a:ea typeface="+mj-ea"/>
                <a:cs typeface="+mj-cs"/>
                <a:sym typeface="Helvetica Neue"/>
              </a:rPr>
              <a:t>неи</a:t>
            </a:r>
            <a:r>
              <a:rPr lang="ru-RU" sz="2200" dirty="0" smtClean="0">
                <a:effectLst/>
                <a:latin typeface="+mj-lt"/>
                <a:ea typeface="+mj-ea"/>
                <a:cs typeface="+mj-cs"/>
                <a:sym typeface="Helvetica Neue"/>
              </a:rPr>
              <a:t>̆.</a:t>
            </a:r>
          </a:p>
          <a:p>
            <a:r>
              <a:rPr lang="ru-RU" sz="2200" dirty="0" smtClean="0">
                <a:effectLst/>
                <a:latin typeface="+mj-lt"/>
                <a:ea typeface="+mj-ea"/>
                <a:cs typeface="+mj-cs"/>
                <a:sym typeface="Helvetica Neue"/>
              </a:rPr>
              <a:t> Также в </a:t>
            </a:r>
            <a:r>
              <a:rPr lang="ru-RU" sz="2200" dirty="0" err="1" smtClean="0">
                <a:effectLst/>
                <a:latin typeface="+mj-lt"/>
                <a:ea typeface="+mj-ea"/>
                <a:cs typeface="+mj-cs"/>
                <a:sym typeface="Helvetica Neue"/>
              </a:rPr>
              <a:t>этои</a:t>
            </a:r>
            <a:r>
              <a:rPr lang="ru-RU" sz="2200" dirty="0" smtClean="0">
                <a:effectLst/>
                <a:latin typeface="+mj-lt"/>
                <a:ea typeface="+mj-ea"/>
                <a:cs typeface="+mj-cs"/>
                <a:sym typeface="Helvetica Neue"/>
              </a:rPr>
              <a:t>̆ главе изложен процесс построения </a:t>
            </a:r>
            <a:r>
              <a:rPr lang="ru-RU" sz="2200" dirty="0" err="1" smtClean="0">
                <a:effectLst/>
                <a:latin typeface="+mj-lt"/>
                <a:ea typeface="+mj-ea"/>
                <a:cs typeface="+mj-cs"/>
                <a:sym typeface="Helvetica Neue"/>
              </a:rPr>
              <a:t>прило</a:t>
            </a:r>
            <a:r>
              <a:rPr lang="ru-RU" sz="2200" dirty="0" smtClean="0">
                <a:effectLst/>
                <a:latin typeface="+mj-lt"/>
                <a:ea typeface="+mj-ea"/>
                <a:cs typeface="+mj-cs"/>
                <a:sym typeface="Helvetica Neue"/>
              </a:rPr>
              <a:t>- </a:t>
            </a:r>
            <a:r>
              <a:rPr lang="ru-RU" sz="2200" dirty="0" err="1" smtClean="0">
                <a:effectLst/>
                <a:latin typeface="+mj-lt"/>
                <a:ea typeface="+mj-ea"/>
                <a:cs typeface="+mj-cs"/>
                <a:sym typeface="Helvetica Neue"/>
              </a:rPr>
              <a:t>жения</a:t>
            </a:r>
            <a:r>
              <a:rPr lang="ru-RU" sz="2200" dirty="0" smtClean="0">
                <a:effectLst/>
                <a:latin typeface="+mj-lt"/>
                <a:ea typeface="+mj-ea"/>
                <a:cs typeface="+mj-cs"/>
                <a:sym typeface="Helvetica Neue"/>
              </a:rPr>
              <a:t> или набора распространяемых</a:t>
            </a:r>
          </a:p>
          <a:p>
            <a:r>
              <a:rPr lang="ru-RU" sz="2200" dirty="0" smtClean="0">
                <a:effectLst/>
                <a:latin typeface="+mj-lt"/>
                <a:ea typeface="+mj-ea"/>
                <a:cs typeface="+mj-cs"/>
                <a:sym typeface="Helvetica Neue"/>
              </a:rPr>
              <a:t> компонентов (</a:t>
            </a:r>
            <a:r>
              <a:rPr lang="ru-RU" sz="2200" dirty="0" err="1" smtClean="0">
                <a:effectLst/>
                <a:latin typeface="+mj-lt"/>
                <a:ea typeface="+mj-ea"/>
                <a:cs typeface="+mj-cs"/>
                <a:sym typeface="Helvetica Neue"/>
              </a:rPr>
              <a:t>файлов</a:t>
            </a:r>
            <a:r>
              <a:rPr lang="ru-RU" sz="2200" dirty="0" smtClean="0">
                <a:effectLst/>
                <a:latin typeface="+mj-lt"/>
                <a:ea typeface="+mj-ea"/>
                <a:cs typeface="+mj-cs"/>
                <a:sym typeface="Helvetica Neue"/>
              </a:rPr>
              <a:t>), которые содержат типы (классы, структуры и т. п.), и затем объяснено, как выполняется приложение. </a:t>
            </a:r>
            <a:endParaRPr lang="ru-RU" sz="1200" dirty="0"/>
          </a:p>
        </p:txBody>
      </p:sp>
    </p:spTree>
    <p:extLst>
      <p:ext uri="{BB962C8B-B14F-4D97-AF65-F5344CB8AC3E}">
        <p14:creationId xmlns:p14="http://schemas.microsoft.com/office/powerpoint/2010/main" val="424238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endParaRPr lang="ru-RU" sz="2200" dirty="0" smtClean="0">
              <a:effectLst/>
              <a:latin typeface="+mj-lt"/>
              <a:ea typeface="+mj-ea"/>
              <a:cs typeface="+mj-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en-US" sz="2200" dirty="0" smtClean="0">
                <a:effectLst/>
                <a:latin typeface="+mj-lt"/>
                <a:ea typeface="+mj-ea"/>
                <a:cs typeface="+mj-cs"/>
                <a:sym typeface="Helvetica Neue"/>
              </a:rPr>
              <a:t>PE/COFF file format, which stands for Portable Executable, Common Object File Format.</a:t>
            </a:r>
            <a:endParaRPr lang="ru-RU" sz="2200" dirty="0" smtClean="0">
              <a:effectLst/>
              <a:latin typeface="+mj-lt"/>
              <a:ea typeface="+mj-ea"/>
              <a:cs typeface="+mj-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ru-RU" sz="2200" dirty="0" smtClean="0">
                <a:effectLst/>
                <a:latin typeface="+mj-lt"/>
                <a:ea typeface="+mj-ea"/>
                <a:cs typeface="+mj-cs"/>
                <a:sym typeface="Helvetica Neue"/>
              </a:rPr>
              <a:t>IL является стековым языком; это означает, что все его инструкции заносят операнды в исполнительный</a:t>
            </a:r>
            <a:r>
              <a:rPr lang="ru-RU" sz="2200" baseline="0" dirty="0" smtClean="0">
                <a:effectLst/>
                <a:latin typeface="+mj-lt"/>
                <a:ea typeface="+mj-ea"/>
                <a:cs typeface="+mj-cs"/>
                <a:sym typeface="Helvetica Neue"/>
              </a:rPr>
              <a:t> </a:t>
            </a:r>
            <a:r>
              <a:rPr lang="ru-RU" sz="2200" dirty="0" smtClean="0">
                <a:effectLst/>
                <a:latin typeface="+mj-lt"/>
                <a:ea typeface="+mj-ea"/>
                <a:cs typeface="+mj-cs"/>
                <a:sym typeface="Helvetica Neue"/>
              </a:rPr>
              <a:t>стек </a:t>
            </a:r>
            <a:r>
              <a:rPr lang="ru-RU" sz="2200" baseline="0" dirty="0" smtClean="0">
                <a:effectLst/>
                <a:latin typeface="+mj-lt"/>
                <a:ea typeface="+mj-ea"/>
                <a:cs typeface="+mj-cs"/>
                <a:sym typeface="Helvetica Neue"/>
              </a:rPr>
              <a:t> (</a:t>
            </a:r>
            <a:r>
              <a:rPr lang="en-US" sz="2200" baseline="0" dirty="0" err="1" smtClean="0">
                <a:effectLst/>
                <a:latin typeface="+mj-lt"/>
                <a:ea typeface="+mj-ea"/>
                <a:cs typeface="+mj-cs"/>
                <a:sym typeface="Helvetica Neue"/>
              </a:rPr>
              <a:t>stek</a:t>
            </a:r>
            <a:r>
              <a:rPr lang="en-US" sz="2200" baseline="0" dirty="0" smtClean="0">
                <a:effectLst/>
                <a:latin typeface="+mj-lt"/>
                <a:ea typeface="+mj-ea"/>
                <a:cs typeface="+mj-cs"/>
                <a:sym typeface="Helvetica Neue"/>
              </a:rPr>
              <a:t> evaluation</a:t>
            </a:r>
            <a:r>
              <a:rPr lang="ru-RU" sz="2200" dirty="0" smtClean="0">
                <a:effectLst/>
                <a:latin typeface="+mj-lt"/>
                <a:ea typeface="+mj-ea"/>
                <a:cs typeface="+mj-cs"/>
                <a:sym typeface="Helvetica Neue"/>
              </a:rPr>
              <a:t>) и извлекают результаты из стека. IL не содержит инструкций для работы с регистрами, и это упрощает создание новых языков и компиляторов, генерирующих код для CLR. </a:t>
            </a:r>
            <a:endParaRPr lang="en-US" sz="2200" dirty="0" smtClean="0">
              <a:effectLst/>
              <a:latin typeface="+mj-lt"/>
              <a:ea typeface="+mj-ea"/>
              <a:cs typeface="+mj-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endParaRPr lang="ru-RU" sz="2200" baseline="0" dirty="0" smtClean="0">
              <a:effectLst/>
              <a:latin typeface="+mj-lt"/>
              <a:ea typeface="+mj-ea"/>
              <a:cs typeface="+mj-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en-US" sz="2200" baseline="0" dirty="0" err="1" smtClean="0">
                <a:effectLst/>
                <a:latin typeface="+mj-lt"/>
                <a:ea typeface="+mj-ea"/>
                <a:cs typeface="+mj-cs"/>
                <a:sym typeface="Helvetica Neue"/>
              </a:rPr>
              <a:t>П</a:t>
            </a:r>
            <a:r>
              <a:rPr lang="ru-RU" sz="2200" dirty="0" err="1" smtClean="0">
                <a:effectLst/>
                <a:latin typeface="+mj-lt"/>
                <a:ea typeface="+mj-ea"/>
                <a:cs typeface="+mj-cs"/>
                <a:sym typeface="Helvetica Neue"/>
              </a:rPr>
              <a:t>реимущество</a:t>
            </a:r>
            <a:r>
              <a:rPr lang="ru-RU" sz="2200" dirty="0" smtClean="0">
                <a:effectLst/>
                <a:latin typeface="+mj-lt"/>
                <a:ea typeface="+mj-ea"/>
                <a:cs typeface="+mj-cs"/>
                <a:sym typeface="Helvetica Neue"/>
              </a:rPr>
              <a:t> IL-кода состоит даже не в том, что он абстрагирует разработчика от конкретного процессора </a:t>
            </a:r>
          </a:p>
          <a:p>
            <a:pPr marL="0" marR="0" indent="0" defTabSz="457200" eaLnBrk="1" fontAlgn="auto" latinLnBrk="0" hangingPunct="1">
              <a:lnSpc>
                <a:spcPct val="117999"/>
              </a:lnSpc>
              <a:spcBef>
                <a:spcPts val="0"/>
              </a:spcBef>
              <a:spcAft>
                <a:spcPts val="0"/>
              </a:spcAft>
              <a:buClrTx/>
              <a:buSzTx/>
              <a:buFontTx/>
              <a:buNone/>
              <a:tabLst/>
              <a:defRPr/>
            </a:pPr>
            <a:r>
              <a:rPr lang="ru-RU" sz="2200" dirty="0" smtClean="0">
                <a:effectLst/>
                <a:latin typeface="+mj-lt"/>
                <a:ea typeface="+mj-ea"/>
                <a:cs typeface="+mj-cs"/>
                <a:sym typeface="Helvetica Neue"/>
              </a:rPr>
              <a:t>В процессе компиляции IL в машинные инструкции CLR выполняется процедура, называемая </a:t>
            </a:r>
            <a:r>
              <a:rPr lang="ru-RU" sz="2200" i="1" dirty="0" err="1" smtClean="0">
                <a:effectLst/>
                <a:latin typeface="+mj-lt"/>
                <a:ea typeface="+mj-ea"/>
                <a:cs typeface="+mj-cs"/>
                <a:sym typeface="Helvetica Neue"/>
              </a:rPr>
              <a:t>верификациеи</a:t>
            </a:r>
            <a:r>
              <a:rPr lang="ru-RU" sz="2200" i="1" dirty="0" smtClean="0">
                <a:effectLst/>
                <a:latin typeface="+mj-lt"/>
                <a:ea typeface="+mj-ea"/>
                <a:cs typeface="+mj-cs"/>
                <a:sym typeface="Helvetica Neue"/>
              </a:rPr>
              <a:t>̆ </a:t>
            </a:r>
            <a:r>
              <a:rPr lang="ru-RU" sz="2200" dirty="0" smtClean="0">
                <a:effectLst/>
                <a:latin typeface="+mj-lt"/>
                <a:ea typeface="+mj-ea"/>
                <a:cs typeface="+mj-cs"/>
                <a:sym typeface="Helvetica Neue"/>
              </a:rPr>
              <a:t>— анализ высокоуровневого кода IL и проверка безопасности всех операций. Например, верификация убеждается в том, что </a:t>
            </a:r>
            <a:r>
              <a:rPr lang="ru-RU" sz="2200" dirty="0" err="1" smtClean="0">
                <a:effectLst/>
                <a:latin typeface="+mj-lt"/>
                <a:ea typeface="+mj-ea"/>
                <a:cs typeface="+mj-cs"/>
                <a:sym typeface="Helvetica Neue"/>
              </a:rPr>
              <a:t>каждыи</a:t>
            </a:r>
            <a:r>
              <a:rPr lang="ru-RU" sz="2200" dirty="0" smtClean="0">
                <a:effectLst/>
                <a:latin typeface="+mj-lt"/>
                <a:ea typeface="+mj-ea"/>
                <a:cs typeface="+mj-cs"/>
                <a:sym typeface="Helvetica Neue"/>
              </a:rPr>
              <a:t>̆ метод вызывается с правильным количеством параметров, что все передаваемые параметры имеют </a:t>
            </a:r>
            <a:r>
              <a:rPr lang="ru-RU" sz="2200" dirty="0" err="1" smtClean="0">
                <a:effectLst/>
                <a:latin typeface="+mj-lt"/>
                <a:ea typeface="+mj-ea"/>
                <a:cs typeface="+mj-cs"/>
                <a:sym typeface="Helvetica Neue"/>
              </a:rPr>
              <a:t>правильныи</a:t>
            </a:r>
            <a:r>
              <a:rPr lang="ru-RU" sz="2200" dirty="0" smtClean="0">
                <a:effectLst/>
                <a:latin typeface="+mj-lt"/>
                <a:ea typeface="+mj-ea"/>
                <a:cs typeface="+mj-cs"/>
                <a:sym typeface="Helvetica Neue"/>
              </a:rPr>
              <a:t>̆ тип, что возвращаемое значение каждого метода используется правильно, что </a:t>
            </a:r>
            <a:r>
              <a:rPr lang="ru-RU" sz="2200" dirty="0" err="1" smtClean="0">
                <a:effectLst/>
                <a:latin typeface="+mj-lt"/>
                <a:ea typeface="+mj-ea"/>
                <a:cs typeface="+mj-cs"/>
                <a:sym typeface="Helvetica Neue"/>
              </a:rPr>
              <a:t>каждыи</a:t>
            </a:r>
            <a:r>
              <a:rPr lang="ru-RU" sz="2200" dirty="0" smtClean="0">
                <a:effectLst/>
                <a:latin typeface="+mj-lt"/>
                <a:ea typeface="+mj-ea"/>
                <a:cs typeface="+mj-cs"/>
                <a:sym typeface="Helvetica Neue"/>
              </a:rPr>
              <a:t>̆ метод содержит инструкцию </a:t>
            </a:r>
            <a:r>
              <a:rPr lang="ru-RU" sz="2200" dirty="0" err="1" smtClean="0">
                <a:effectLst/>
                <a:latin typeface="+mj-lt"/>
                <a:ea typeface="+mj-ea"/>
                <a:cs typeface="+mj-cs"/>
                <a:sym typeface="Helvetica Neue"/>
              </a:rPr>
              <a:t>return</a:t>
            </a:r>
            <a:r>
              <a:rPr lang="ru-RU" sz="2200" dirty="0" smtClean="0">
                <a:effectLst/>
                <a:latin typeface="+mj-lt"/>
                <a:ea typeface="+mj-ea"/>
                <a:cs typeface="+mj-cs"/>
                <a:sym typeface="Helvetica Neue"/>
              </a:rPr>
              <a:t> и т. д. Вся информация о методах и типах, используемая в процессе верификации, хранится в метаданных управляемого модуля. </a:t>
            </a:r>
            <a:endParaRPr lang="ru-RU" dirty="0" smtClean="0"/>
          </a:p>
          <a:p>
            <a:pPr marL="0" marR="0" indent="0" defTabSz="457200" eaLnBrk="1" fontAlgn="auto" latinLnBrk="0" hangingPunct="1">
              <a:lnSpc>
                <a:spcPct val="117999"/>
              </a:lnSpc>
              <a:spcBef>
                <a:spcPts val="0"/>
              </a:spcBef>
              <a:spcAft>
                <a:spcPts val="0"/>
              </a:spcAft>
              <a:buClrTx/>
              <a:buSzTx/>
              <a:buFontTx/>
              <a:buNone/>
              <a:tabLst/>
              <a:defRPr/>
            </a:pPr>
            <a:endParaRPr lang="ru-RU" dirty="0" smtClean="0"/>
          </a:p>
          <a:p>
            <a:pPr marL="0" marR="0" indent="0" defTabSz="457200" eaLnBrk="1" fontAlgn="auto" latinLnBrk="0" hangingPunct="1">
              <a:lnSpc>
                <a:spcPct val="117999"/>
              </a:lnSpc>
              <a:spcBef>
                <a:spcPts val="0"/>
              </a:spcBef>
              <a:spcAft>
                <a:spcPts val="0"/>
              </a:spcAft>
              <a:buClrTx/>
              <a:buSzTx/>
              <a:buFontTx/>
              <a:buNone/>
              <a:tabLst/>
              <a:defRPr/>
            </a:pPr>
            <a:endParaRPr lang="ru-RU" dirty="0" smtClean="0"/>
          </a:p>
        </p:txBody>
      </p:sp>
    </p:spTree>
    <p:extLst>
      <p:ext uri="{BB962C8B-B14F-4D97-AF65-F5344CB8AC3E}">
        <p14:creationId xmlns:p14="http://schemas.microsoft.com/office/powerpoint/2010/main" val="41725615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prstGeom prst="rect">
            <a:avLst/>
          </a:prstGeom>
        </p:spPr>
        <p:txBody>
          <a:bodyPr/>
          <a:lstStyle/>
          <a:p>
            <a:pPr lvl="0"/>
            <a:endParaRPr/>
          </a:p>
        </p:txBody>
      </p:sp>
      <p:sp>
        <p:nvSpPr>
          <p:cNvPr id="143" name="Shape 143"/>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dirty="0">
                <a:latin typeface="Calibri"/>
                <a:ea typeface="Calibri"/>
                <a:cs typeface="Calibri"/>
                <a:sym typeface="Calibri"/>
              </a:rPr>
              <a:t>Все CLR-совместимые компиляторы генерируют IL-код (или MSIL-код, </a:t>
            </a:r>
            <a:r>
              <a:rPr sz="1200" dirty="0" smtClean="0">
                <a:latin typeface="Calibri"/>
                <a:ea typeface="Calibri"/>
                <a:cs typeface="Calibri"/>
                <a:sym typeface="Calibri"/>
              </a:rPr>
              <a:t>M</a:t>
            </a:r>
            <a:r>
              <a:rPr lang="en-US" sz="1200" dirty="0" smtClean="0">
                <a:latin typeface="Calibri"/>
                <a:ea typeface="Calibri"/>
                <a:cs typeface="Calibri"/>
                <a:sym typeface="Calibri"/>
              </a:rPr>
              <a:t>ultylanguge</a:t>
            </a:r>
            <a:r>
              <a:rPr lang="en-US" sz="1200" baseline="0" dirty="0" smtClean="0">
                <a:latin typeface="Calibri"/>
                <a:ea typeface="Calibri"/>
                <a:cs typeface="Calibri"/>
                <a:sym typeface="Calibri"/>
              </a:rPr>
              <a:t> Standart</a:t>
            </a:r>
            <a:r>
              <a:rPr sz="1200" dirty="0" smtClean="0">
                <a:latin typeface="Calibri"/>
                <a:ea typeface="Calibri"/>
                <a:cs typeface="Calibri"/>
                <a:sym typeface="Calibri"/>
              </a:rPr>
              <a:t> </a:t>
            </a:r>
            <a:r>
              <a:rPr sz="1200" dirty="0">
                <a:latin typeface="Calibri"/>
                <a:ea typeface="Calibri"/>
                <a:cs typeface="Calibri"/>
                <a:sym typeface="Calibri"/>
              </a:rPr>
              <a:t>Intermediate Language-код) (Рис. 1). IL-код иногда называют управляемым (managed code), потому что CLR управляет его жизненным циклом и выполнением. Каждый компилятор, предназначенный для CLR, кроме генерации IL-кода, создает полные метаданные (metadata) для каждого управляемого модуля. Метаданные – это набор таблиц данных, описывающих все, что определено в модуле, например, типы и их члены. В метаданных также есть таблицы, указывающие, на что ссылается управляемый модуль, например, на импортируемые типы и их члены. Метаданные расширяют возможности таких старых технологий, как библиотеки, при этом они гораздо полнее. В отличие от библиотек типов метаданные всегда связаны с файлом, содержащим IL-код. Фактически метаданные всегда встроены в тот же .exe/.dll файл, что и код, поэтому их нельзя разделить. Так как компилятор генерирует метаданные и код одновременно и привязывает их к конечному управляемому модулю, рассинхронизация метаданных и описываемого ими IL-кода исключена.</a:t>
            </a:r>
          </a:p>
        </p:txBody>
      </p:sp>
    </p:spTree>
    <p:extLst>
      <p:ext uri="{BB962C8B-B14F-4D97-AF65-F5344CB8AC3E}">
        <p14:creationId xmlns:p14="http://schemas.microsoft.com/office/powerpoint/2010/main" val="16497604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6" name="Shape 6"/>
          <p:cNvSpPr>
            <a:spLocks noGrp="1"/>
          </p:cNvSpPr>
          <p:nvPr>
            <p:ph type="title"/>
          </p:nvPr>
        </p:nvSpPr>
        <p:spPr>
          <a:xfrm>
            <a:off x="2935190" y="1593851"/>
            <a:ext cx="6285011" cy="1943072"/>
          </a:xfrm>
          <a:prstGeom prst="rect">
            <a:avLst/>
          </a:prstGeom>
        </p:spPr>
        <p:txBody>
          <a:bodyPr anchor="ctr"/>
          <a:lstStyle>
            <a:lvl1pPr>
              <a:tabLst/>
              <a:defRPr sz="4400" b="0">
                <a:solidFill>
                  <a:srgbClr val="2750AB"/>
                </a:solidFill>
              </a:defRPr>
            </a:lvl1pPr>
          </a:lstStyle>
          <a:p>
            <a:pPr lvl="0">
              <a:defRPr sz="1800">
                <a:solidFill>
                  <a:srgbClr val="000000"/>
                </a:solidFill>
              </a:defRPr>
            </a:pPr>
            <a:r>
              <a:rPr sz="4400">
                <a:solidFill>
                  <a:srgbClr val="2750AB"/>
                </a:solidFill>
              </a:rPr>
              <a:t>Title Text</a:t>
            </a:r>
          </a:p>
        </p:txBody>
      </p:sp>
      <p:sp>
        <p:nvSpPr>
          <p:cNvPr id="7" name="Shape 7"/>
          <p:cNvSpPr>
            <a:spLocks noGrp="1"/>
          </p:cNvSpPr>
          <p:nvPr>
            <p:ph type="body" idx="1"/>
          </p:nvPr>
        </p:nvSpPr>
        <p:spPr>
          <a:xfrm>
            <a:off x="2947386" y="3536922"/>
            <a:ext cx="4267201" cy="2628901"/>
          </a:xfrm>
          <a:prstGeom prst="rect">
            <a:avLst/>
          </a:prstGeom>
        </p:spPr>
        <p:txBody>
          <a:bodyPr>
            <a:normAutofit/>
          </a:bodyPr>
          <a:lstStyle>
            <a:lvl1pPr marL="0" indent="0" algn="l">
              <a:spcBef>
                <a:spcPts val="500"/>
              </a:spcBef>
              <a:buSzTx/>
              <a:buFontTx/>
              <a:buNone/>
              <a:defRPr sz="2200">
                <a:solidFill>
                  <a:srgbClr val="404040"/>
                </a:solidFill>
                <a:latin typeface="Helvetica LT Std"/>
                <a:ea typeface="Helvetica LT Std"/>
                <a:cs typeface="Helvetica LT Std"/>
                <a:sym typeface="Helvetica LT Std"/>
              </a:defRPr>
            </a:lvl1pPr>
            <a:lvl2pPr marL="681717" indent="-224517" algn="l">
              <a:spcBef>
                <a:spcPts val="500"/>
              </a:spcBef>
              <a:buFontTx/>
              <a:defRPr sz="2200">
                <a:solidFill>
                  <a:srgbClr val="404040"/>
                </a:solidFill>
                <a:latin typeface="Helvetica LT Std"/>
                <a:ea typeface="Helvetica LT Std"/>
                <a:cs typeface="Helvetica LT Std"/>
                <a:sym typeface="Helvetica LT Std"/>
              </a:defRPr>
            </a:lvl2pPr>
            <a:lvl3pPr marL="1123950" indent="-209550" algn="l">
              <a:spcBef>
                <a:spcPts val="500"/>
              </a:spcBef>
              <a:buFontTx/>
              <a:defRPr sz="2200">
                <a:solidFill>
                  <a:srgbClr val="404040"/>
                </a:solidFill>
                <a:latin typeface="Helvetica LT Std"/>
                <a:ea typeface="Helvetica LT Std"/>
                <a:cs typeface="Helvetica LT Std"/>
                <a:sym typeface="Helvetica LT Std"/>
              </a:defRPr>
            </a:lvl3pPr>
            <a:lvl4pPr marL="1623060" indent="-251460" algn="l">
              <a:spcBef>
                <a:spcPts val="500"/>
              </a:spcBef>
              <a:buFontTx/>
              <a:defRPr sz="2200">
                <a:solidFill>
                  <a:srgbClr val="404040"/>
                </a:solidFill>
                <a:latin typeface="Helvetica LT Std"/>
                <a:ea typeface="Helvetica LT Std"/>
                <a:cs typeface="Helvetica LT Std"/>
                <a:sym typeface="Helvetica LT Std"/>
              </a:defRPr>
            </a:lvl4pPr>
            <a:lvl5pPr marL="2080260" indent="-251460" algn="l">
              <a:spcBef>
                <a:spcPts val="500"/>
              </a:spcBef>
              <a:buFontTx/>
              <a:defRPr sz="2200">
                <a:solidFill>
                  <a:srgbClr val="404040"/>
                </a:solidFill>
                <a:latin typeface="Helvetica LT Std"/>
                <a:ea typeface="Helvetica LT Std"/>
                <a:cs typeface="Helvetica LT Std"/>
                <a:sym typeface="Helvetica LT Std"/>
              </a:defRPr>
            </a:lvl5pPr>
          </a:lstStyle>
          <a:p>
            <a:pPr lvl="0">
              <a:defRPr sz="1800">
                <a:solidFill>
                  <a:srgbClr val="000000"/>
                </a:solidFill>
              </a:defRPr>
            </a:pPr>
            <a:r>
              <a:rPr sz="2200">
                <a:solidFill>
                  <a:srgbClr val="404040"/>
                </a:solidFill>
              </a:rPr>
              <a:t>Body Level One</a:t>
            </a:r>
          </a:p>
          <a:p>
            <a:pPr lvl="1">
              <a:defRPr sz="1800">
                <a:solidFill>
                  <a:srgbClr val="000000"/>
                </a:solidFill>
              </a:defRPr>
            </a:pPr>
            <a:r>
              <a:rPr sz="2200">
                <a:solidFill>
                  <a:srgbClr val="404040"/>
                </a:solidFill>
              </a:rPr>
              <a:t>Body Level Two</a:t>
            </a:r>
          </a:p>
          <a:p>
            <a:pPr lvl="2">
              <a:defRPr sz="1800">
                <a:solidFill>
                  <a:srgbClr val="000000"/>
                </a:solidFill>
              </a:defRPr>
            </a:pPr>
            <a:r>
              <a:rPr sz="2200">
                <a:solidFill>
                  <a:srgbClr val="404040"/>
                </a:solidFill>
              </a:rPr>
              <a:t>Body Level Three</a:t>
            </a:r>
          </a:p>
          <a:p>
            <a:pPr lvl="3">
              <a:defRPr sz="1800">
                <a:solidFill>
                  <a:srgbClr val="000000"/>
                </a:solidFill>
              </a:defRPr>
            </a:pPr>
            <a:r>
              <a:rPr sz="2200">
                <a:solidFill>
                  <a:srgbClr val="404040"/>
                </a:solidFill>
              </a:rPr>
              <a:t>Body Level Four</a:t>
            </a:r>
          </a:p>
          <a:p>
            <a:pPr lvl="4">
              <a:defRPr sz="1800">
                <a:solidFill>
                  <a:srgbClr val="000000"/>
                </a:solidFill>
              </a:defRPr>
            </a:pPr>
            <a:r>
              <a:rPr sz="2200">
                <a:solidFill>
                  <a:srgbClr val="404040"/>
                </a:solidFill>
              </a:rPr>
              <a:t>Body Level Five</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4_Title and Content: Bullets">
    <p:spTree>
      <p:nvGrpSpPr>
        <p:cNvPr id="1" name=""/>
        <p:cNvGrpSpPr/>
        <p:nvPr/>
      </p:nvGrpSpPr>
      <p:grpSpPr>
        <a:xfrm>
          <a:off x="0" y="0"/>
          <a:ext cx="0" cy="0"/>
          <a:chOff x="0" y="0"/>
          <a:chExt cx="0" cy="0"/>
        </a:xfrm>
      </p:grpSpPr>
      <p:pic>
        <p:nvPicPr>
          <p:cNvPr id="51" name="image1.pdf" descr="polosa_small.wmf"/>
          <p:cNvPicPr/>
          <p:nvPr/>
        </p:nvPicPr>
        <p:blipFill>
          <a:blip r:embed="rId2">
            <a:extLst/>
          </a:blip>
          <a:stretch>
            <a:fillRect/>
          </a:stretch>
        </p:blipFill>
        <p:spPr>
          <a:xfrm>
            <a:off x="0" y="868363"/>
            <a:ext cx="9144000" cy="5989639"/>
          </a:xfrm>
          <a:prstGeom prst="rect">
            <a:avLst/>
          </a:prstGeom>
          <a:ln w="12700">
            <a:miter lim="400000"/>
          </a:ln>
        </p:spPr>
      </p:pic>
      <p:sp>
        <p:nvSpPr>
          <p:cNvPr id="52" name="Shape 52"/>
          <p:cNvSpPr/>
          <p:nvPr/>
        </p:nvSpPr>
        <p:spPr>
          <a:xfrm>
            <a:off x="3148014" y="6488114"/>
            <a:ext cx="2075816" cy="2692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1200">
                <a:solidFill>
                  <a:srgbClr val="888888"/>
                </a:solidFill>
              </a:defRPr>
            </a:lvl1pPr>
          </a:lstStyle>
          <a:p>
            <a:pPr lvl="0">
              <a:defRPr sz="1800">
                <a:solidFill>
                  <a:srgbClr val="000000"/>
                </a:solidFill>
              </a:defRPr>
            </a:pPr>
            <a:r>
              <a:rPr sz="1200">
                <a:solidFill>
                  <a:srgbClr val="888888"/>
                </a:solidFill>
              </a:rPr>
              <a:t>2011 © EPAM Systems, RD Dep.</a:t>
            </a:r>
          </a:p>
        </p:txBody>
      </p:sp>
      <p:sp>
        <p:nvSpPr>
          <p:cNvPr id="53" name="Shape 53"/>
          <p:cNvSpPr>
            <a:spLocks noGrp="1"/>
          </p:cNvSpPr>
          <p:nvPr>
            <p:ph type="title"/>
          </p:nvPr>
        </p:nvSpPr>
        <p:spPr>
          <a:xfrm>
            <a:off x="226953" y="179343"/>
            <a:ext cx="4198997" cy="2079632"/>
          </a:xfrm>
          <a:prstGeom prst="rect">
            <a:avLst/>
          </a:prstGeom>
        </p:spPr>
        <p:txBody>
          <a:bodyPr/>
          <a:lstStyle>
            <a:lvl1pPr>
              <a:tabLst>
                <a:tab pos="8229600" algn="r"/>
              </a:tabLst>
            </a:lvl1pPr>
          </a:lstStyle>
          <a:p>
            <a:pPr lvl="0">
              <a:defRPr b="0">
                <a:solidFill>
                  <a:srgbClr val="000000"/>
                </a:solidFill>
              </a:defRPr>
            </a:pPr>
            <a:r>
              <a:rPr b="1">
                <a:solidFill>
                  <a:srgbClr val="21438F"/>
                </a:solidFill>
              </a:rPr>
              <a:t>Title Text</a:t>
            </a:r>
          </a:p>
        </p:txBody>
      </p:sp>
      <p:sp>
        <p:nvSpPr>
          <p:cNvPr id="54" name="Shape 54"/>
          <p:cNvSpPr>
            <a:spLocks noGrp="1"/>
          </p:cNvSpPr>
          <p:nvPr>
            <p:ph type="body" idx="1"/>
          </p:nvPr>
        </p:nvSpPr>
        <p:spPr>
          <a:xfrm>
            <a:off x="4645025" y="179387"/>
            <a:ext cx="4235450" cy="2079626"/>
          </a:xfrm>
          <a:prstGeom prst="rect">
            <a:avLst/>
          </a:prstGeom>
        </p:spPr>
        <p:txBody>
          <a:bodyPr/>
          <a:lstStyle>
            <a:lvl1pPr algn="l">
              <a:buSzTx/>
              <a:buFontTx/>
              <a:buNone/>
              <a:defRPr sz="1800">
                <a:latin typeface="Helvetica LT Std"/>
                <a:ea typeface="Helvetica LT Std"/>
                <a:cs typeface="Helvetica LT Std"/>
                <a:sym typeface="Helvetica LT Std"/>
              </a:defRPr>
            </a:lvl1pPr>
            <a:lvl2pPr marL="342900" indent="114300" algn="l">
              <a:buSzTx/>
              <a:buFontTx/>
              <a:buNone/>
              <a:defRPr sz="1800">
                <a:latin typeface="Helvetica LT Std"/>
                <a:ea typeface="Helvetica LT Std"/>
                <a:cs typeface="Helvetica LT Std"/>
                <a:sym typeface="Helvetica LT Std"/>
              </a:defRPr>
            </a:lvl2pPr>
            <a:lvl3pPr marL="342900" indent="571500" algn="l">
              <a:buSzTx/>
              <a:buFontTx/>
              <a:buNone/>
              <a:defRPr sz="1800">
                <a:latin typeface="Helvetica LT Std"/>
                <a:ea typeface="Helvetica LT Std"/>
                <a:cs typeface="Helvetica LT Std"/>
                <a:sym typeface="Helvetica LT Std"/>
              </a:defRPr>
            </a:lvl3pPr>
            <a:lvl4pPr marL="342900" indent="1028700" algn="l">
              <a:buSzTx/>
              <a:buFontTx/>
              <a:buNone/>
              <a:defRPr sz="1800">
                <a:latin typeface="Helvetica LT Std"/>
                <a:ea typeface="Helvetica LT Std"/>
                <a:cs typeface="Helvetica LT Std"/>
                <a:sym typeface="Helvetica LT Std"/>
              </a:defRPr>
            </a:lvl4pPr>
            <a:lvl5pPr marL="342900" indent="1485900" algn="l">
              <a:buSzTx/>
              <a:buFontTx/>
              <a:buNone/>
              <a:defRPr sz="1800">
                <a:latin typeface="Helvetica LT Std"/>
                <a:ea typeface="Helvetica LT Std"/>
                <a:cs typeface="Helvetica LT Std"/>
                <a:sym typeface="Helvetica LT Std"/>
              </a:defRPr>
            </a:lvl5pPr>
          </a:lstStyle>
          <a:p>
            <a:pPr lvl="0"/>
            <a:r>
              <a:t>Body Level One</a:t>
            </a:r>
          </a:p>
          <a:p>
            <a:pPr lvl="1"/>
            <a:r>
              <a:t>Body Level Two</a:t>
            </a:r>
          </a:p>
          <a:p>
            <a:pPr lvl="2"/>
            <a:r>
              <a:t>Body Level Three</a:t>
            </a:r>
          </a:p>
          <a:p>
            <a:pPr lvl="3"/>
            <a:r>
              <a:t>Body Level Four</a:t>
            </a:r>
          </a:p>
          <a:p>
            <a:pPr lvl="4"/>
            <a:r>
              <a:t>Body Level Five</a:t>
            </a:r>
          </a:p>
        </p:txBody>
      </p:sp>
      <p:sp>
        <p:nvSpPr>
          <p:cNvPr id="55" name="Shape 55"/>
          <p:cNvSpPr/>
          <p:nvPr/>
        </p:nvSpPr>
        <p:spPr>
          <a:xfrm>
            <a:off x="6945347" y="6496094"/>
            <a:ext cx="1935190" cy="2692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lgn="r">
              <a:defRPr sz="1200" b="1">
                <a:solidFill>
                  <a:srgbClr val="2750AB"/>
                </a:solidFill>
              </a:defRPr>
            </a:lvl1pPr>
          </a:lstStyle>
          <a:p>
            <a:pPr lvl="0">
              <a:defRPr sz="1800" b="0">
                <a:solidFill>
                  <a:srgbClr val="000000"/>
                </a:solidFill>
              </a:defRPr>
            </a:pPr>
            <a:r>
              <a:rPr sz="1200" b="1">
                <a:solidFill>
                  <a:srgbClr val="2750AB"/>
                </a:solidFill>
              </a:rPr>
              <a:t>‹#›</a:t>
            </a: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9" name="Shape 9"/>
          <p:cNvSpPr>
            <a:spLocks noGrp="1"/>
          </p:cNvSpPr>
          <p:nvPr>
            <p:ph type="title"/>
          </p:nvPr>
        </p:nvSpPr>
        <p:spPr>
          <a:prstGeom prst="rect">
            <a:avLst/>
          </a:prstGeom>
        </p:spPr>
        <p:txBody>
          <a:bodyPr/>
          <a:lstStyle>
            <a:lvl1pPr>
              <a:tabLst>
                <a:tab pos="8229600" algn="r"/>
              </a:tabLst>
            </a:lvl1pPr>
          </a:lstStyle>
          <a:p>
            <a:pPr lvl="0">
              <a:defRPr b="0">
                <a:solidFill>
                  <a:srgbClr val="000000"/>
                </a:solidFill>
              </a:defRPr>
            </a:pPr>
            <a:r>
              <a:rPr b="1">
                <a:solidFill>
                  <a:srgbClr val="21438F"/>
                </a:solidFill>
              </a:rPr>
              <a:t>Title Text</a:t>
            </a:r>
          </a:p>
        </p:txBody>
      </p:sp>
      <p:sp>
        <p:nvSpPr>
          <p:cNvPr id="10" name="Shape 10"/>
          <p:cNvSpPr>
            <a:spLocks noGrp="1"/>
          </p:cNvSpPr>
          <p:nvPr>
            <p:ph type="sldNum" sz="quarter" idx="2"/>
          </p:nvPr>
        </p:nvSpPr>
        <p:spPr>
          <a:prstGeom prst="rect">
            <a:avLst/>
          </a:prstGeom>
        </p:spPr>
        <p:txBody>
          <a:bodyPr/>
          <a:lstStyle/>
          <a:p>
            <a:pPr lvl="0"/>
            <a:fld id="{86CB4B4D-7CA3-9044-876B-883B54F8677D}" type="slidenum">
              <a:t>‹#›</a:t>
            </a:fld>
            <a:endParaRPr/>
          </a:p>
        </p:txBody>
      </p:sp>
      <p:sp>
        <p:nvSpPr>
          <p:cNvPr id="11" name="Shape 11"/>
          <p:cNvSpPr>
            <a:spLocks noGrp="1"/>
          </p:cNvSpPr>
          <p:nvPr>
            <p:ph type="body" idx="1"/>
          </p:nvPr>
        </p:nvSpPr>
        <p:spPr>
          <a:prstGeom prst="rect">
            <a:avLst/>
          </a:prstGeom>
        </p:spPr>
        <p:txBody>
          <a:bodyPr/>
          <a:lstStyle>
            <a:lvl2pPr marL="742950" indent="-285750"/>
            <a:lvl3pPr marL="1171575" indent="-257175"/>
            <a:lvl4pPr marL="1665514" indent="-293914"/>
            <a:lvl5pPr marL="2122714" indent="-293914"/>
          </a:lstStyle>
          <a:p>
            <a:pPr lvl="0">
              <a:defRPr sz="1800"/>
            </a:pPr>
            <a:r>
              <a:rPr sz="1700"/>
              <a:t>Body Level One</a:t>
            </a:r>
          </a:p>
          <a:p>
            <a:pPr lvl="1">
              <a:defRPr sz="1800"/>
            </a:pPr>
            <a:r>
              <a:rPr sz="1700"/>
              <a:t>Body Level Two</a:t>
            </a:r>
          </a:p>
          <a:p>
            <a:pPr lvl="2">
              <a:defRPr sz="1800"/>
            </a:pPr>
            <a:r>
              <a:rPr sz="1700"/>
              <a:t>Body Level Three</a:t>
            </a:r>
          </a:p>
          <a:p>
            <a:pPr lvl="3">
              <a:defRPr sz="1800"/>
            </a:pPr>
            <a:r>
              <a:rPr sz="1700"/>
              <a:t>Body Level Four</a:t>
            </a:r>
          </a:p>
          <a:p>
            <a:pPr lvl="4">
              <a:defRPr sz="1800"/>
            </a:pPr>
            <a:r>
              <a:rPr sz="1700"/>
              <a:t>Body Level Five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2_Title and Content: Bullets">
    <p:spTree>
      <p:nvGrpSpPr>
        <p:cNvPr id="1" name=""/>
        <p:cNvGrpSpPr/>
        <p:nvPr/>
      </p:nvGrpSpPr>
      <p:grpSpPr>
        <a:xfrm>
          <a:off x="0" y="0"/>
          <a:ext cx="0" cy="0"/>
          <a:chOff x="0" y="0"/>
          <a:chExt cx="0" cy="0"/>
        </a:xfrm>
      </p:grpSpPr>
      <p:pic>
        <p:nvPicPr>
          <p:cNvPr id="13" name="image1.pdf" descr="polosa_small.wmf"/>
          <p:cNvPicPr/>
          <p:nvPr/>
        </p:nvPicPr>
        <p:blipFill>
          <a:blip r:embed="rId2">
            <a:extLst/>
          </a:blip>
          <a:stretch>
            <a:fillRect/>
          </a:stretch>
        </p:blipFill>
        <p:spPr>
          <a:xfrm>
            <a:off x="0" y="868363"/>
            <a:ext cx="9144000" cy="5989639"/>
          </a:xfrm>
          <a:prstGeom prst="rect">
            <a:avLst/>
          </a:prstGeom>
          <a:ln w="12700">
            <a:miter lim="400000"/>
          </a:ln>
        </p:spPr>
      </p:pic>
      <p:sp>
        <p:nvSpPr>
          <p:cNvPr id="14" name="Shape 14"/>
          <p:cNvSpPr/>
          <p:nvPr/>
        </p:nvSpPr>
        <p:spPr>
          <a:xfrm>
            <a:off x="3148014" y="6488114"/>
            <a:ext cx="2075816" cy="2692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1200">
                <a:solidFill>
                  <a:srgbClr val="888888"/>
                </a:solidFill>
              </a:defRPr>
            </a:lvl1pPr>
          </a:lstStyle>
          <a:p>
            <a:pPr lvl="0">
              <a:defRPr sz="1800">
                <a:solidFill>
                  <a:srgbClr val="000000"/>
                </a:solidFill>
              </a:defRPr>
            </a:pPr>
            <a:r>
              <a:rPr sz="1200">
                <a:solidFill>
                  <a:srgbClr val="888888"/>
                </a:solidFill>
              </a:rPr>
              <a:t>2011 © EPAM Systems, RD Dep.</a:t>
            </a:r>
          </a:p>
        </p:txBody>
      </p:sp>
      <p:sp>
        <p:nvSpPr>
          <p:cNvPr id="15" name="Shape 15"/>
          <p:cNvSpPr>
            <a:spLocks noGrp="1"/>
          </p:cNvSpPr>
          <p:nvPr>
            <p:ph type="title"/>
          </p:nvPr>
        </p:nvSpPr>
        <p:spPr>
          <a:xfrm>
            <a:off x="226953" y="179343"/>
            <a:ext cx="4198997" cy="2079632"/>
          </a:xfrm>
          <a:prstGeom prst="rect">
            <a:avLst/>
          </a:prstGeom>
        </p:spPr>
        <p:txBody>
          <a:bodyPr/>
          <a:lstStyle>
            <a:lvl1pPr>
              <a:tabLst>
                <a:tab pos="8229600" algn="r"/>
              </a:tabLst>
            </a:lvl1pPr>
          </a:lstStyle>
          <a:p>
            <a:pPr lvl="0">
              <a:defRPr b="0">
                <a:solidFill>
                  <a:srgbClr val="000000"/>
                </a:solidFill>
              </a:defRPr>
            </a:pPr>
            <a:r>
              <a:rPr b="1">
                <a:solidFill>
                  <a:srgbClr val="21438F"/>
                </a:solidFill>
              </a:rPr>
              <a:t>Title Text</a:t>
            </a:r>
          </a:p>
        </p:txBody>
      </p:sp>
      <p:sp>
        <p:nvSpPr>
          <p:cNvPr id="16" name="Shape 16"/>
          <p:cNvSpPr>
            <a:spLocks noGrp="1"/>
          </p:cNvSpPr>
          <p:nvPr>
            <p:ph type="body" idx="1"/>
          </p:nvPr>
        </p:nvSpPr>
        <p:spPr>
          <a:xfrm>
            <a:off x="4645025" y="179387"/>
            <a:ext cx="4235450" cy="2079626"/>
          </a:xfrm>
          <a:prstGeom prst="rect">
            <a:avLst/>
          </a:prstGeom>
        </p:spPr>
        <p:txBody>
          <a:bodyPr/>
          <a:lstStyle>
            <a:lvl1pPr algn="l">
              <a:buSzTx/>
              <a:buFontTx/>
              <a:buNone/>
              <a:defRPr sz="1800">
                <a:latin typeface="Helvetica LT Std"/>
                <a:ea typeface="Helvetica LT Std"/>
                <a:cs typeface="Helvetica LT Std"/>
                <a:sym typeface="Helvetica LT Std"/>
              </a:defRPr>
            </a:lvl1pPr>
            <a:lvl2pPr marL="342900" indent="114300" algn="l">
              <a:buSzTx/>
              <a:buFontTx/>
              <a:buNone/>
              <a:defRPr sz="1800">
                <a:latin typeface="Helvetica LT Std"/>
                <a:ea typeface="Helvetica LT Std"/>
                <a:cs typeface="Helvetica LT Std"/>
                <a:sym typeface="Helvetica LT Std"/>
              </a:defRPr>
            </a:lvl2pPr>
            <a:lvl3pPr marL="342900" indent="571500" algn="l">
              <a:buSzTx/>
              <a:buFontTx/>
              <a:buNone/>
              <a:defRPr sz="1800">
                <a:latin typeface="Helvetica LT Std"/>
                <a:ea typeface="Helvetica LT Std"/>
                <a:cs typeface="Helvetica LT Std"/>
                <a:sym typeface="Helvetica LT Std"/>
              </a:defRPr>
            </a:lvl3pPr>
            <a:lvl4pPr marL="342900" indent="1028700" algn="l">
              <a:buSzTx/>
              <a:buFontTx/>
              <a:buNone/>
              <a:defRPr sz="1800">
                <a:latin typeface="Helvetica LT Std"/>
                <a:ea typeface="Helvetica LT Std"/>
                <a:cs typeface="Helvetica LT Std"/>
                <a:sym typeface="Helvetica LT Std"/>
              </a:defRPr>
            </a:lvl4pPr>
            <a:lvl5pPr marL="342900" indent="1485900" algn="l">
              <a:buSzTx/>
              <a:buFontTx/>
              <a:buNone/>
              <a:defRPr sz="1800">
                <a:latin typeface="Helvetica LT Std"/>
                <a:ea typeface="Helvetica LT Std"/>
                <a:cs typeface="Helvetica LT Std"/>
                <a:sym typeface="Helvetica LT Std"/>
              </a:defRPr>
            </a:lvl5pPr>
          </a:lstStyle>
          <a:p>
            <a:pPr lvl="0"/>
            <a:r>
              <a:t>Body Level One</a:t>
            </a:r>
          </a:p>
          <a:p>
            <a:pPr lvl="1"/>
            <a:r>
              <a:t>Body Level Two</a:t>
            </a:r>
          </a:p>
          <a:p>
            <a:pPr lvl="2"/>
            <a:r>
              <a:t>Body Level Three</a:t>
            </a:r>
          </a:p>
          <a:p>
            <a:pPr lvl="3"/>
            <a:r>
              <a:t>Body Level Four</a:t>
            </a:r>
          </a:p>
          <a:p>
            <a:pPr lvl="4"/>
            <a:r>
              <a:t>Body Level Five</a:t>
            </a:r>
          </a:p>
        </p:txBody>
      </p:sp>
      <p:sp>
        <p:nvSpPr>
          <p:cNvPr id="17" name="Shape 17"/>
          <p:cNvSpPr/>
          <p:nvPr/>
        </p:nvSpPr>
        <p:spPr>
          <a:xfrm>
            <a:off x="6945347" y="6496094"/>
            <a:ext cx="1935190" cy="2692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lgn="r">
              <a:defRPr sz="1200" b="1">
                <a:solidFill>
                  <a:srgbClr val="2750AB"/>
                </a:solidFill>
              </a:defRPr>
            </a:lvl1pPr>
          </a:lstStyle>
          <a:p>
            <a:pPr lvl="0">
              <a:defRPr sz="1800" b="0">
                <a:solidFill>
                  <a:srgbClr val="000000"/>
                </a:solidFill>
              </a:defRPr>
            </a:pPr>
            <a:r>
              <a:rPr sz="1200" b="1">
                <a:solidFill>
                  <a:srgbClr val="2750AB"/>
                </a:solidFill>
              </a:rPr>
              <a:t>‹#›</a:t>
            </a:r>
          </a:p>
        </p:txBody>
      </p:sp>
      <p:pic>
        <p:nvPicPr>
          <p:cNvPr id="18" name="image1.pdf" descr="polosa_small.wmf"/>
          <p:cNvPicPr/>
          <p:nvPr/>
        </p:nvPicPr>
        <p:blipFill>
          <a:blip r:embed="rId2">
            <a:extLst/>
          </a:blip>
          <a:stretch>
            <a:fillRect/>
          </a:stretch>
        </p:blipFill>
        <p:spPr>
          <a:xfrm>
            <a:off x="0" y="868363"/>
            <a:ext cx="9144000" cy="5989639"/>
          </a:xfrm>
          <a:prstGeom prst="rect">
            <a:avLst/>
          </a:prstGeom>
          <a:ln w="12700">
            <a:miter lim="400000"/>
          </a:ln>
        </p:spPr>
      </p:pic>
      <p:sp>
        <p:nvSpPr>
          <p:cNvPr id="19" name="Shape 19"/>
          <p:cNvSpPr/>
          <p:nvPr/>
        </p:nvSpPr>
        <p:spPr>
          <a:xfrm>
            <a:off x="3148014" y="6488114"/>
            <a:ext cx="2075816" cy="2692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1200">
                <a:solidFill>
                  <a:srgbClr val="888888"/>
                </a:solidFill>
              </a:defRPr>
            </a:lvl1pPr>
          </a:lstStyle>
          <a:p>
            <a:pPr lvl="0">
              <a:defRPr sz="1800">
                <a:solidFill>
                  <a:srgbClr val="000000"/>
                </a:solidFill>
              </a:defRPr>
            </a:pPr>
            <a:r>
              <a:rPr sz="1200">
                <a:solidFill>
                  <a:srgbClr val="888888"/>
                </a:solidFill>
              </a:rPr>
              <a:t>2011 © EPAM Systems, RD Dep.</a:t>
            </a:r>
          </a:p>
        </p:txBody>
      </p:sp>
      <p:sp>
        <p:nvSpPr>
          <p:cNvPr id="20" name="Shape 20"/>
          <p:cNvSpPr/>
          <p:nvPr/>
        </p:nvSpPr>
        <p:spPr>
          <a:xfrm>
            <a:off x="6945347" y="6496094"/>
            <a:ext cx="1935190" cy="2692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lgn="r">
              <a:defRPr sz="1200" b="1">
                <a:solidFill>
                  <a:srgbClr val="2750AB"/>
                </a:solidFill>
              </a:defRPr>
            </a:lvl1pPr>
          </a:lstStyle>
          <a:p>
            <a:pPr lvl="0">
              <a:defRPr sz="1800" b="0">
                <a:solidFill>
                  <a:srgbClr val="000000"/>
                </a:solidFill>
              </a:defRPr>
            </a:pPr>
            <a:r>
              <a:rPr sz="1200" b="1">
                <a:solidFill>
                  <a:srgbClr val="2750AB"/>
                </a:solidFill>
              </a:rPr>
              <a:t>‹#›</a:t>
            </a:r>
          </a:p>
        </p:txBody>
      </p:sp>
      <p:pic>
        <p:nvPicPr>
          <p:cNvPr id="21" name="image1.pdf" descr="polosa_small.wmf"/>
          <p:cNvPicPr/>
          <p:nvPr/>
        </p:nvPicPr>
        <p:blipFill>
          <a:blip r:embed="rId2">
            <a:extLst/>
          </a:blip>
          <a:stretch>
            <a:fillRect/>
          </a:stretch>
        </p:blipFill>
        <p:spPr>
          <a:xfrm>
            <a:off x="0" y="868363"/>
            <a:ext cx="9144000" cy="5989639"/>
          </a:xfrm>
          <a:prstGeom prst="rect">
            <a:avLst/>
          </a:prstGeom>
          <a:ln w="12700">
            <a:miter lim="400000"/>
          </a:ln>
        </p:spPr>
      </p:pic>
      <p:sp>
        <p:nvSpPr>
          <p:cNvPr id="22" name="Shape 22"/>
          <p:cNvSpPr/>
          <p:nvPr/>
        </p:nvSpPr>
        <p:spPr>
          <a:xfrm>
            <a:off x="3148014" y="6488114"/>
            <a:ext cx="2075816" cy="2692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1200">
                <a:solidFill>
                  <a:srgbClr val="888888"/>
                </a:solidFill>
              </a:defRPr>
            </a:lvl1pPr>
          </a:lstStyle>
          <a:p>
            <a:pPr lvl="0">
              <a:defRPr sz="1800">
                <a:solidFill>
                  <a:srgbClr val="000000"/>
                </a:solidFill>
              </a:defRPr>
            </a:pPr>
            <a:r>
              <a:rPr sz="1200">
                <a:solidFill>
                  <a:srgbClr val="888888"/>
                </a:solidFill>
              </a:rPr>
              <a:t>2011 © EPAM Systems, RD Dep.</a:t>
            </a:r>
          </a:p>
        </p:txBody>
      </p:sp>
      <p:sp>
        <p:nvSpPr>
          <p:cNvPr id="23" name="Shape 23"/>
          <p:cNvSpPr/>
          <p:nvPr/>
        </p:nvSpPr>
        <p:spPr>
          <a:xfrm>
            <a:off x="6945347" y="6496094"/>
            <a:ext cx="1935190" cy="2692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lgn="r">
              <a:defRPr sz="1200" b="1">
                <a:solidFill>
                  <a:srgbClr val="2750AB"/>
                </a:solidFill>
              </a:defRPr>
            </a:lvl1pPr>
          </a:lstStyle>
          <a:p>
            <a:pPr lvl="0">
              <a:defRPr sz="1800" b="0">
                <a:solidFill>
                  <a:srgbClr val="000000"/>
                </a:solidFill>
              </a:defRPr>
            </a:pPr>
            <a:r>
              <a:rPr sz="1200" b="1">
                <a:solidFill>
                  <a:srgbClr val="2750AB"/>
                </a:solidFill>
              </a:rPr>
              <a:t>‹#›</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pic>
        <p:nvPicPr>
          <p:cNvPr id="25" name="image2.pdf" descr="polosa_big.wmf"/>
          <p:cNvPicPr/>
          <p:nvPr/>
        </p:nvPicPr>
        <p:blipFill>
          <a:blip r:embed="rId2">
            <a:extLst/>
          </a:blip>
          <a:srcRect t="73190" b="12895"/>
          <a:stretch>
            <a:fillRect/>
          </a:stretch>
        </p:blipFill>
        <p:spPr>
          <a:xfrm>
            <a:off x="0" y="5437189"/>
            <a:ext cx="9144000" cy="547688"/>
          </a:xfrm>
          <a:prstGeom prst="rect">
            <a:avLst/>
          </a:prstGeom>
          <a:ln w="12700">
            <a:miter lim="400000"/>
          </a:ln>
        </p:spPr>
      </p:pic>
      <p:sp>
        <p:nvSpPr>
          <p:cNvPr id="26" name="Shape 26"/>
          <p:cNvSpPr>
            <a:spLocks noGrp="1"/>
          </p:cNvSpPr>
          <p:nvPr>
            <p:ph type="title"/>
          </p:nvPr>
        </p:nvSpPr>
        <p:spPr>
          <a:xfrm>
            <a:off x="2935190" y="1593851"/>
            <a:ext cx="6285011" cy="1943072"/>
          </a:xfrm>
          <a:prstGeom prst="rect">
            <a:avLst/>
          </a:prstGeom>
        </p:spPr>
        <p:txBody>
          <a:bodyPr anchor="ctr"/>
          <a:lstStyle>
            <a:lvl1pPr>
              <a:tabLst/>
              <a:defRPr sz="4400" b="0">
                <a:solidFill>
                  <a:srgbClr val="2750AB"/>
                </a:solidFill>
              </a:defRPr>
            </a:lvl1pPr>
          </a:lstStyle>
          <a:p>
            <a:pPr lvl="0">
              <a:defRPr sz="1800">
                <a:solidFill>
                  <a:srgbClr val="000000"/>
                </a:solidFill>
              </a:defRPr>
            </a:pPr>
            <a:r>
              <a:rPr sz="4400">
                <a:solidFill>
                  <a:srgbClr val="2750AB"/>
                </a:solidFill>
              </a:rPr>
              <a:t>Title Text</a:t>
            </a:r>
          </a:p>
        </p:txBody>
      </p:sp>
      <p:sp>
        <p:nvSpPr>
          <p:cNvPr id="27" name="Shape 27"/>
          <p:cNvSpPr>
            <a:spLocks noGrp="1"/>
          </p:cNvSpPr>
          <p:nvPr>
            <p:ph type="body" idx="1"/>
          </p:nvPr>
        </p:nvSpPr>
        <p:spPr>
          <a:xfrm>
            <a:off x="2947386" y="3536922"/>
            <a:ext cx="4267201" cy="2628901"/>
          </a:xfrm>
          <a:prstGeom prst="rect">
            <a:avLst/>
          </a:prstGeom>
        </p:spPr>
        <p:txBody>
          <a:bodyPr>
            <a:normAutofit/>
          </a:bodyPr>
          <a:lstStyle>
            <a:lvl1pPr marL="0" indent="0" algn="l">
              <a:spcBef>
                <a:spcPts val="500"/>
              </a:spcBef>
              <a:buSzTx/>
              <a:buFontTx/>
              <a:buNone/>
              <a:defRPr sz="2200">
                <a:solidFill>
                  <a:srgbClr val="404040"/>
                </a:solidFill>
                <a:latin typeface="Helvetica LT Std"/>
                <a:ea typeface="Helvetica LT Std"/>
                <a:cs typeface="Helvetica LT Std"/>
                <a:sym typeface="Helvetica LT Std"/>
              </a:defRPr>
            </a:lvl1pPr>
            <a:lvl2pPr marL="681717" indent="-224517" algn="l">
              <a:spcBef>
                <a:spcPts val="500"/>
              </a:spcBef>
              <a:buFontTx/>
              <a:defRPr sz="2200">
                <a:solidFill>
                  <a:srgbClr val="404040"/>
                </a:solidFill>
                <a:latin typeface="Helvetica LT Std"/>
                <a:ea typeface="Helvetica LT Std"/>
                <a:cs typeface="Helvetica LT Std"/>
                <a:sym typeface="Helvetica LT Std"/>
              </a:defRPr>
            </a:lvl2pPr>
            <a:lvl3pPr marL="1123950" indent="-209550" algn="l">
              <a:spcBef>
                <a:spcPts val="500"/>
              </a:spcBef>
              <a:buFontTx/>
              <a:defRPr sz="2200">
                <a:solidFill>
                  <a:srgbClr val="404040"/>
                </a:solidFill>
                <a:latin typeface="Helvetica LT Std"/>
                <a:ea typeface="Helvetica LT Std"/>
                <a:cs typeface="Helvetica LT Std"/>
                <a:sym typeface="Helvetica LT Std"/>
              </a:defRPr>
            </a:lvl3pPr>
            <a:lvl4pPr marL="1623060" indent="-251460" algn="l">
              <a:spcBef>
                <a:spcPts val="500"/>
              </a:spcBef>
              <a:buFontTx/>
              <a:defRPr sz="2200">
                <a:solidFill>
                  <a:srgbClr val="404040"/>
                </a:solidFill>
                <a:latin typeface="Helvetica LT Std"/>
                <a:ea typeface="Helvetica LT Std"/>
                <a:cs typeface="Helvetica LT Std"/>
                <a:sym typeface="Helvetica LT Std"/>
              </a:defRPr>
            </a:lvl4pPr>
            <a:lvl5pPr marL="2080260" indent="-251460" algn="l">
              <a:spcBef>
                <a:spcPts val="500"/>
              </a:spcBef>
              <a:buFontTx/>
              <a:defRPr sz="2200">
                <a:solidFill>
                  <a:srgbClr val="404040"/>
                </a:solidFill>
                <a:latin typeface="Helvetica LT Std"/>
                <a:ea typeface="Helvetica LT Std"/>
                <a:cs typeface="Helvetica LT Std"/>
                <a:sym typeface="Helvetica LT Std"/>
              </a:defRPr>
            </a:lvl5pPr>
          </a:lstStyle>
          <a:p>
            <a:pPr lvl="0">
              <a:defRPr sz="1800">
                <a:solidFill>
                  <a:srgbClr val="000000"/>
                </a:solidFill>
              </a:defRPr>
            </a:pPr>
            <a:r>
              <a:rPr sz="2200">
                <a:solidFill>
                  <a:srgbClr val="404040"/>
                </a:solidFill>
              </a:rPr>
              <a:t>Body Level One</a:t>
            </a:r>
          </a:p>
          <a:p>
            <a:pPr lvl="1">
              <a:defRPr sz="1800">
                <a:solidFill>
                  <a:srgbClr val="000000"/>
                </a:solidFill>
              </a:defRPr>
            </a:pPr>
            <a:r>
              <a:rPr sz="2200">
                <a:solidFill>
                  <a:srgbClr val="404040"/>
                </a:solidFill>
              </a:rPr>
              <a:t>Body Level Two</a:t>
            </a:r>
          </a:p>
          <a:p>
            <a:pPr lvl="2">
              <a:defRPr sz="1800">
                <a:solidFill>
                  <a:srgbClr val="000000"/>
                </a:solidFill>
              </a:defRPr>
            </a:pPr>
            <a:r>
              <a:rPr sz="2200">
                <a:solidFill>
                  <a:srgbClr val="404040"/>
                </a:solidFill>
              </a:rPr>
              <a:t>Body Level Three</a:t>
            </a:r>
          </a:p>
          <a:p>
            <a:pPr lvl="3">
              <a:defRPr sz="1800">
                <a:solidFill>
                  <a:srgbClr val="000000"/>
                </a:solidFill>
              </a:defRPr>
            </a:pPr>
            <a:r>
              <a:rPr sz="2200">
                <a:solidFill>
                  <a:srgbClr val="404040"/>
                </a:solidFill>
              </a:rPr>
              <a:t>Body Level Four</a:t>
            </a:r>
          </a:p>
          <a:p>
            <a:pPr lvl="4">
              <a:defRPr sz="1800">
                <a:solidFill>
                  <a:srgbClr val="000000"/>
                </a:solidFill>
              </a:defRPr>
            </a:pPr>
            <a:r>
              <a:rPr sz="2200">
                <a:solidFill>
                  <a:srgbClr val="404040"/>
                </a:solidFill>
              </a:rPr>
              <a:t>Body Level Five</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3_Title and Content: Bullets">
    <p:spTree>
      <p:nvGrpSpPr>
        <p:cNvPr id="1" name=""/>
        <p:cNvGrpSpPr/>
        <p:nvPr/>
      </p:nvGrpSpPr>
      <p:grpSpPr>
        <a:xfrm>
          <a:off x="0" y="0"/>
          <a:ext cx="0" cy="0"/>
          <a:chOff x="0" y="0"/>
          <a:chExt cx="0" cy="0"/>
        </a:xfrm>
      </p:grpSpPr>
      <p:pic>
        <p:nvPicPr>
          <p:cNvPr id="29" name="image1.pdf" descr="polosa_small.wmf"/>
          <p:cNvPicPr/>
          <p:nvPr/>
        </p:nvPicPr>
        <p:blipFill>
          <a:blip r:embed="rId2">
            <a:extLst/>
          </a:blip>
          <a:stretch>
            <a:fillRect/>
          </a:stretch>
        </p:blipFill>
        <p:spPr>
          <a:xfrm>
            <a:off x="0" y="868363"/>
            <a:ext cx="9144000" cy="5989639"/>
          </a:xfrm>
          <a:prstGeom prst="rect">
            <a:avLst/>
          </a:prstGeom>
          <a:ln w="12700">
            <a:miter lim="400000"/>
          </a:ln>
        </p:spPr>
      </p:pic>
      <p:sp>
        <p:nvSpPr>
          <p:cNvPr id="30" name="Shape 30"/>
          <p:cNvSpPr/>
          <p:nvPr/>
        </p:nvSpPr>
        <p:spPr>
          <a:xfrm>
            <a:off x="3148014" y="6488114"/>
            <a:ext cx="2075816" cy="2692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1200">
                <a:solidFill>
                  <a:srgbClr val="888888"/>
                </a:solidFill>
              </a:defRPr>
            </a:lvl1pPr>
          </a:lstStyle>
          <a:p>
            <a:pPr lvl="0">
              <a:defRPr sz="1800">
                <a:solidFill>
                  <a:srgbClr val="000000"/>
                </a:solidFill>
              </a:defRPr>
            </a:pPr>
            <a:r>
              <a:rPr sz="1200">
                <a:solidFill>
                  <a:srgbClr val="888888"/>
                </a:solidFill>
              </a:rPr>
              <a:t>2011 © EPAM Systems, RD Dep.</a:t>
            </a:r>
          </a:p>
        </p:txBody>
      </p:sp>
      <p:sp>
        <p:nvSpPr>
          <p:cNvPr id="31" name="Shape 31"/>
          <p:cNvSpPr>
            <a:spLocks noGrp="1"/>
          </p:cNvSpPr>
          <p:nvPr>
            <p:ph type="title"/>
          </p:nvPr>
        </p:nvSpPr>
        <p:spPr>
          <a:xfrm>
            <a:off x="226953" y="179343"/>
            <a:ext cx="4198997" cy="2079632"/>
          </a:xfrm>
          <a:prstGeom prst="rect">
            <a:avLst/>
          </a:prstGeom>
        </p:spPr>
        <p:txBody>
          <a:bodyPr/>
          <a:lstStyle>
            <a:lvl1pPr>
              <a:tabLst>
                <a:tab pos="8229600" algn="r"/>
              </a:tabLst>
            </a:lvl1pPr>
          </a:lstStyle>
          <a:p>
            <a:pPr lvl="0">
              <a:defRPr b="0">
                <a:solidFill>
                  <a:srgbClr val="000000"/>
                </a:solidFill>
              </a:defRPr>
            </a:pPr>
            <a:r>
              <a:rPr b="1">
                <a:solidFill>
                  <a:srgbClr val="21438F"/>
                </a:solidFill>
              </a:rPr>
              <a:t>Title Text</a:t>
            </a:r>
          </a:p>
        </p:txBody>
      </p:sp>
      <p:sp>
        <p:nvSpPr>
          <p:cNvPr id="32" name="Shape 32"/>
          <p:cNvSpPr>
            <a:spLocks noGrp="1"/>
          </p:cNvSpPr>
          <p:nvPr>
            <p:ph type="body" idx="1"/>
          </p:nvPr>
        </p:nvSpPr>
        <p:spPr>
          <a:xfrm>
            <a:off x="4645025" y="179387"/>
            <a:ext cx="4235450" cy="2079626"/>
          </a:xfrm>
          <a:prstGeom prst="rect">
            <a:avLst/>
          </a:prstGeom>
        </p:spPr>
        <p:txBody>
          <a:bodyPr/>
          <a:lstStyle>
            <a:lvl1pPr algn="l">
              <a:buSzTx/>
              <a:buFontTx/>
              <a:buNone/>
              <a:defRPr sz="1800">
                <a:latin typeface="Helvetica LT Std"/>
                <a:ea typeface="Helvetica LT Std"/>
                <a:cs typeface="Helvetica LT Std"/>
                <a:sym typeface="Helvetica LT Std"/>
              </a:defRPr>
            </a:lvl1pPr>
            <a:lvl2pPr marL="342900" indent="114300" algn="l">
              <a:buSzTx/>
              <a:buFontTx/>
              <a:buNone/>
              <a:defRPr sz="1800">
                <a:latin typeface="Helvetica LT Std"/>
                <a:ea typeface="Helvetica LT Std"/>
                <a:cs typeface="Helvetica LT Std"/>
                <a:sym typeface="Helvetica LT Std"/>
              </a:defRPr>
            </a:lvl2pPr>
            <a:lvl3pPr marL="342900" indent="571500" algn="l">
              <a:buSzTx/>
              <a:buFontTx/>
              <a:buNone/>
              <a:defRPr sz="1800">
                <a:latin typeface="Helvetica LT Std"/>
                <a:ea typeface="Helvetica LT Std"/>
                <a:cs typeface="Helvetica LT Std"/>
                <a:sym typeface="Helvetica LT Std"/>
              </a:defRPr>
            </a:lvl3pPr>
            <a:lvl4pPr marL="342900" indent="1028700" algn="l">
              <a:buSzTx/>
              <a:buFontTx/>
              <a:buNone/>
              <a:defRPr sz="1800">
                <a:latin typeface="Helvetica LT Std"/>
                <a:ea typeface="Helvetica LT Std"/>
                <a:cs typeface="Helvetica LT Std"/>
                <a:sym typeface="Helvetica LT Std"/>
              </a:defRPr>
            </a:lvl4pPr>
            <a:lvl5pPr marL="342900" indent="1485900" algn="l">
              <a:buSzTx/>
              <a:buFontTx/>
              <a:buNone/>
              <a:defRPr sz="1800">
                <a:latin typeface="Helvetica LT Std"/>
                <a:ea typeface="Helvetica LT Std"/>
                <a:cs typeface="Helvetica LT Std"/>
                <a:sym typeface="Helvetica LT Std"/>
              </a:defRPr>
            </a:lvl5pPr>
          </a:lstStyle>
          <a:p>
            <a:pPr lvl="0"/>
            <a:r>
              <a:t>Body Level One</a:t>
            </a:r>
          </a:p>
          <a:p>
            <a:pPr lvl="1"/>
            <a:r>
              <a:t>Body Level Two</a:t>
            </a:r>
          </a:p>
          <a:p>
            <a:pPr lvl="2"/>
            <a:r>
              <a:t>Body Level Three</a:t>
            </a:r>
          </a:p>
          <a:p>
            <a:pPr lvl="3"/>
            <a:r>
              <a:t>Body Level Four</a:t>
            </a:r>
          </a:p>
          <a:p>
            <a:pPr lvl="4"/>
            <a:r>
              <a:t>Body Level Five</a:t>
            </a:r>
          </a:p>
        </p:txBody>
      </p:sp>
      <p:sp>
        <p:nvSpPr>
          <p:cNvPr id="33" name="Shape 33"/>
          <p:cNvSpPr/>
          <p:nvPr/>
        </p:nvSpPr>
        <p:spPr>
          <a:xfrm>
            <a:off x="6945347" y="6496094"/>
            <a:ext cx="1935190" cy="2692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lgn="r">
              <a:defRPr sz="1200" b="1">
                <a:solidFill>
                  <a:srgbClr val="2750AB"/>
                </a:solidFill>
              </a:defRPr>
            </a:lvl1pPr>
          </a:lstStyle>
          <a:p>
            <a:pPr lvl="0">
              <a:defRPr sz="1800" b="0">
                <a:solidFill>
                  <a:srgbClr val="000000"/>
                </a:solidFill>
              </a:defRPr>
            </a:pPr>
            <a:r>
              <a:rPr sz="1200" b="1">
                <a:solidFill>
                  <a:srgbClr val="2750AB"/>
                </a:solidFill>
              </a:rPr>
              <a: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1_Title and Content">
    <p:spTree>
      <p:nvGrpSpPr>
        <p:cNvPr id="1" name=""/>
        <p:cNvGrpSpPr/>
        <p:nvPr/>
      </p:nvGrpSpPr>
      <p:grpSpPr>
        <a:xfrm>
          <a:off x="0" y="0"/>
          <a:ext cx="0" cy="0"/>
          <a:chOff x="0" y="0"/>
          <a:chExt cx="0" cy="0"/>
        </a:xfrm>
      </p:grpSpPr>
      <p:pic>
        <p:nvPicPr>
          <p:cNvPr id="35" name="image1.pdf" descr="polosa_small.wmf"/>
          <p:cNvPicPr/>
          <p:nvPr/>
        </p:nvPicPr>
        <p:blipFill>
          <a:blip r:embed="rId2">
            <a:extLst/>
          </a:blip>
          <a:stretch>
            <a:fillRect/>
          </a:stretch>
        </p:blipFill>
        <p:spPr>
          <a:xfrm>
            <a:off x="2" y="871538"/>
            <a:ext cx="9144001" cy="5989639"/>
          </a:xfrm>
          <a:prstGeom prst="rect">
            <a:avLst/>
          </a:prstGeom>
          <a:ln w="12700">
            <a:miter lim="400000"/>
          </a:ln>
        </p:spPr>
      </p:pic>
      <p:sp>
        <p:nvSpPr>
          <p:cNvPr id="36" name="Shape 36"/>
          <p:cNvSpPr/>
          <p:nvPr/>
        </p:nvSpPr>
        <p:spPr>
          <a:xfrm>
            <a:off x="3148014" y="6488114"/>
            <a:ext cx="2075816" cy="2692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1200">
                <a:solidFill>
                  <a:srgbClr val="888888"/>
                </a:solidFill>
              </a:defRPr>
            </a:lvl1pPr>
          </a:lstStyle>
          <a:p>
            <a:pPr lvl="0">
              <a:defRPr sz="1800">
                <a:solidFill>
                  <a:srgbClr val="000000"/>
                </a:solidFill>
              </a:defRPr>
            </a:pPr>
            <a:r>
              <a:rPr sz="1200">
                <a:solidFill>
                  <a:srgbClr val="888888"/>
                </a:solidFill>
              </a:rPr>
              <a:t>2011 © EPAM Systems, RD Dep.</a:t>
            </a:r>
          </a:p>
        </p:txBody>
      </p:sp>
      <p:sp>
        <p:nvSpPr>
          <p:cNvPr id="37" name="Shape 37"/>
          <p:cNvSpPr>
            <a:spLocks noGrp="1"/>
          </p:cNvSpPr>
          <p:nvPr>
            <p:ph type="title"/>
          </p:nvPr>
        </p:nvSpPr>
        <p:spPr>
          <a:prstGeom prst="rect">
            <a:avLst/>
          </a:prstGeom>
        </p:spPr>
        <p:txBody>
          <a:bodyPr/>
          <a:lstStyle>
            <a:lvl1pPr>
              <a:tabLst>
                <a:tab pos="8229600" algn="r"/>
              </a:tabLst>
            </a:lvl1pPr>
          </a:lstStyle>
          <a:p>
            <a:pPr lvl="0">
              <a:defRPr b="0">
                <a:solidFill>
                  <a:srgbClr val="000000"/>
                </a:solidFill>
              </a:defRPr>
            </a:pPr>
            <a:r>
              <a:rPr b="1">
                <a:solidFill>
                  <a:srgbClr val="21438F"/>
                </a:solidFill>
              </a:rPr>
              <a:t>Title Text</a:t>
            </a:r>
          </a:p>
        </p:txBody>
      </p:sp>
      <p:sp>
        <p:nvSpPr>
          <p:cNvPr id="38" name="Shape 38"/>
          <p:cNvSpPr/>
          <p:nvPr/>
        </p:nvSpPr>
        <p:spPr>
          <a:xfrm>
            <a:off x="6945347" y="6496094"/>
            <a:ext cx="1935190" cy="2692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lgn="r">
              <a:defRPr sz="1200" b="1">
                <a:solidFill>
                  <a:srgbClr val="2750AB"/>
                </a:solidFill>
              </a:defRPr>
            </a:lvl1pPr>
          </a:lstStyle>
          <a:p>
            <a:pPr lvl="0">
              <a:defRPr sz="1800" b="0">
                <a:solidFill>
                  <a:srgbClr val="000000"/>
                </a:solidFill>
              </a:defRPr>
            </a:pPr>
            <a:r>
              <a:rPr sz="1200" b="1">
                <a:solidFill>
                  <a:srgbClr val="2750AB"/>
                </a:solidFill>
              </a:rPr>
              <a:t>‹#›</a:t>
            </a:r>
          </a:p>
        </p:txBody>
      </p:sp>
      <p:sp>
        <p:nvSpPr>
          <p:cNvPr id="39" name="Shape 39"/>
          <p:cNvSpPr>
            <a:spLocks noGrp="1"/>
          </p:cNvSpPr>
          <p:nvPr>
            <p:ph type="body" idx="1"/>
          </p:nvPr>
        </p:nvSpPr>
        <p:spPr>
          <a:xfrm>
            <a:off x="304800" y="762000"/>
            <a:ext cx="8610600" cy="6096000"/>
          </a:xfrm>
          <a:prstGeom prst="rect">
            <a:avLst/>
          </a:prstGeom>
        </p:spPr>
        <p:txBody>
          <a:bodyPr/>
          <a:lstStyle>
            <a:lvl1pPr marL="323850" indent="-323850"/>
          </a:lstStyle>
          <a:p>
            <a:pPr lvl="0">
              <a:defRPr sz="1800"/>
            </a:pPr>
            <a:r>
              <a:rPr sz="1700"/>
              <a:t>Body Level One</a:t>
            </a:r>
          </a:p>
          <a:p>
            <a:pPr lvl="1">
              <a:defRPr sz="1800"/>
            </a:pPr>
            <a:r>
              <a:rPr sz="1700"/>
              <a:t>Body Level Two</a:t>
            </a:r>
          </a:p>
          <a:p>
            <a:pPr lvl="2">
              <a:defRPr sz="1800"/>
            </a:pPr>
            <a:r>
              <a:rPr sz="1700"/>
              <a:t>Body Level Three</a:t>
            </a:r>
          </a:p>
          <a:p>
            <a:pPr lvl="3">
              <a:defRPr sz="1800"/>
            </a:pPr>
            <a:r>
              <a:rPr sz="1700"/>
              <a:t>Body Level Four</a:t>
            </a:r>
          </a:p>
          <a:p>
            <a:pPr lvl="4">
              <a:defRPr sz="1800"/>
            </a:pPr>
            <a:r>
              <a:rPr sz="1700"/>
              <a:t>Body Level Five</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41" name="Shape 41"/>
          <p:cNvSpPr>
            <a:spLocks noGrp="1"/>
          </p:cNvSpPr>
          <p:nvPr>
            <p:ph type="title"/>
          </p:nvPr>
        </p:nvSpPr>
        <p:spPr>
          <a:xfrm>
            <a:off x="2938151" y="2149927"/>
            <a:ext cx="4876801" cy="1275493"/>
          </a:xfrm>
          <a:prstGeom prst="rect">
            <a:avLst/>
          </a:prstGeom>
        </p:spPr>
        <p:txBody>
          <a:bodyPr anchor="ctr"/>
          <a:lstStyle>
            <a:lvl1pPr>
              <a:tabLst/>
              <a:defRPr sz="4000" b="0">
                <a:solidFill>
                  <a:srgbClr val="2750AB"/>
                </a:solidFill>
              </a:defRPr>
            </a:lvl1pPr>
          </a:lstStyle>
          <a:p>
            <a:pPr lvl="0">
              <a:defRPr sz="1800">
                <a:solidFill>
                  <a:srgbClr val="000000"/>
                </a:solidFill>
              </a:defRPr>
            </a:pPr>
            <a:r>
              <a:rPr sz="4000">
                <a:solidFill>
                  <a:srgbClr val="2750AB"/>
                </a:solidFill>
              </a:rPr>
              <a:t>Title Text</a:t>
            </a:r>
          </a:p>
        </p:txBody>
      </p:sp>
      <p:sp>
        <p:nvSpPr>
          <p:cNvPr id="42" name="Shape 42"/>
          <p:cNvSpPr>
            <a:spLocks noGrp="1"/>
          </p:cNvSpPr>
          <p:nvPr>
            <p:ph type="body" idx="1"/>
          </p:nvPr>
        </p:nvSpPr>
        <p:spPr>
          <a:xfrm>
            <a:off x="2947386" y="3425418"/>
            <a:ext cx="5750583" cy="2665845"/>
          </a:xfrm>
          <a:prstGeom prst="rect">
            <a:avLst/>
          </a:prstGeom>
        </p:spPr>
        <p:txBody>
          <a:bodyPr>
            <a:normAutofit/>
          </a:bodyPr>
          <a:lstStyle>
            <a:lvl1pPr marL="0" indent="0" algn="l">
              <a:buSzTx/>
              <a:buFontTx/>
              <a:buNone/>
              <a:defRPr sz="2000">
                <a:solidFill>
                  <a:srgbClr val="404040"/>
                </a:solidFill>
                <a:latin typeface="Helvetica LT Std"/>
                <a:ea typeface="Helvetica LT Std"/>
                <a:cs typeface="Helvetica LT Std"/>
                <a:sym typeface="Helvetica LT Std"/>
              </a:defRPr>
            </a:lvl1pPr>
            <a:lvl2pPr marL="0" indent="457200" algn="l">
              <a:buSzTx/>
              <a:buFontTx/>
              <a:buNone/>
              <a:defRPr sz="2000">
                <a:solidFill>
                  <a:srgbClr val="404040"/>
                </a:solidFill>
                <a:latin typeface="Helvetica LT Std"/>
                <a:ea typeface="Helvetica LT Std"/>
                <a:cs typeface="Helvetica LT Std"/>
                <a:sym typeface="Helvetica LT Std"/>
              </a:defRPr>
            </a:lvl2pPr>
            <a:lvl3pPr marL="0" indent="914400" algn="l">
              <a:buSzTx/>
              <a:buFontTx/>
              <a:buNone/>
              <a:defRPr sz="2000">
                <a:solidFill>
                  <a:srgbClr val="404040"/>
                </a:solidFill>
                <a:latin typeface="Helvetica LT Std"/>
                <a:ea typeface="Helvetica LT Std"/>
                <a:cs typeface="Helvetica LT Std"/>
                <a:sym typeface="Helvetica LT Std"/>
              </a:defRPr>
            </a:lvl3pPr>
            <a:lvl4pPr marL="0" indent="1371600" algn="l">
              <a:buSzTx/>
              <a:buFontTx/>
              <a:buNone/>
              <a:defRPr sz="2000">
                <a:solidFill>
                  <a:srgbClr val="404040"/>
                </a:solidFill>
                <a:latin typeface="Helvetica LT Std"/>
                <a:ea typeface="Helvetica LT Std"/>
                <a:cs typeface="Helvetica LT Std"/>
                <a:sym typeface="Helvetica LT Std"/>
              </a:defRPr>
            </a:lvl4pPr>
            <a:lvl5pPr marL="0" indent="1828800" algn="l">
              <a:buSzTx/>
              <a:buFontTx/>
              <a:buNone/>
              <a:defRPr sz="2000">
                <a:solidFill>
                  <a:srgbClr val="404040"/>
                </a:solidFill>
                <a:latin typeface="Helvetica LT Std"/>
                <a:ea typeface="Helvetica LT Std"/>
                <a:cs typeface="Helvetica LT Std"/>
                <a:sym typeface="Helvetica LT Std"/>
              </a:defRPr>
            </a:lvl5pPr>
          </a:lstStyle>
          <a:p>
            <a:pPr lvl="0">
              <a:defRPr sz="1800">
                <a:solidFill>
                  <a:srgbClr val="000000"/>
                </a:solidFill>
              </a:defRPr>
            </a:pPr>
            <a:r>
              <a:rPr sz="2000">
                <a:solidFill>
                  <a:srgbClr val="404040"/>
                </a:solidFill>
              </a:rPr>
              <a:t>Body Level One</a:t>
            </a:r>
          </a:p>
          <a:p>
            <a:pPr lvl="1">
              <a:defRPr sz="1800">
                <a:solidFill>
                  <a:srgbClr val="000000"/>
                </a:solidFill>
              </a:defRPr>
            </a:pPr>
            <a:r>
              <a:rPr sz="2000">
                <a:solidFill>
                  <a:srgbClr val="404040"/>
                </a:solidFill>
              </a:rPr>
              <a:t>Body Level Two</a:t>
            </a:r>
          </a:p>
          <a:p>
            <a:pPr lvl="2">
              <a:defRPr sz="1800">
                <a:solidFill>
                  <a:srgbClr val="000000"/>
                </a:solidFill>
              </a:defRPr>
            </a:pPr>
            <a:r>
              <a:rPr sz="2000">
                <a:solidFill>
                  <a:srgbClr val="404040"/>
                </a:solidFill>
              </a:rPr>
              <a:t>Body Level Three</a:t>
            </a:r>
          </a:p>
          <a:p>
            <a:pPr lvl="3">
              <a:defRPr sz="1800">
                <a:solidFill>
                  <a:srgbClr val="000000"/>
                </a:solidFill>
              </a:defRPr>
            </a:pPr>
            <a:r>
              <a:rPr sz="2000">
                <a:solidFill>
                  <a:srgbClr val="404040"/>
                </a:solidFill>
              </a:rPr>
              <a:t>Body Level Four</a:t>
            </a:r>
          </a:p>
          <a:p>
            <a:pPr lvl="4">
              <a:defRPr sz="1800">
                <a:solidFill>
                  <a:srgbClr val="000000"/>
                </a:solidFill>
              </a:defRPr>
            </a:pPr>
            <a:r>
              <a:rPr sz="2000">
                <a:solidFill>
                  <a:srgbClr val="404040"/>
                </a:solidFill>
              </a:rPr>
              <a:t>Body Level Five</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44" name="Shape 44"/>
          <p:cNvSpPr>
            <a:spLocks noGrp="1"/>
          </p:cNvSpPr>
          <p:nvPr>
            <p:ph type="title"/>
          </p:nvPr>
        </p:nvSpPr>
        <p:spPr>
          <a:xfrm>
            <a:off x="2935190" y="1593851"/>
            <a:ext cx="6285011" cy="1943072"/>
          </a:xfrm>
          <a:prstGeom prst="rect">
            <a:avLst/>
          </a:prstGeom>
        </p:spPr>
        <p:txBody>
          <a:bodyPr anchor="ctr"/>
          <a:lstStyle>
            <a:lvl1pPr>
              <a:tabLst/>
              <a:defRPr sz="4400" b="0">
                <a:solidFill>
                  <a:srgbClr val="2750AB"/>
                </a:solidFill>
              </a:defRPr>
            </a:lvl1pPr>
          </a:lstStyle>
          <a:p>
            <a:pPr lvl="0">
              <a:defRPr sz="1800">
                <a:solidFill>
                  <a:srgbClr val="000000"/>
                </a:solidFill>
              </a:defRPr>
            </a:pPr>
            <a:r>
              <a:rPr sz="4400">
                <a:solidFill>
                  <a:srgbClr val="2750AB"/>
                </a:solidFill>
              </a:rPr>
              <a:t>Title Text</a:t>
            </a:r>
          </a:p>
        </p:txBody>
      </p:sp>
      <p:sp>
        <p:nvSpPr>
          <p:cNvPr id="45" name="Shape 45"/>
          <p:cNvSpPr>
            <a:spLocks noGrp="1"/>
          </p:cNvSpPr>
          <p:nvPr>
            <p:ph type="body" idx="1"/>
          </p:nvPr>
        </p:nvSpPr>
        <p:spPr>
          <a:xfrm>
            <a:off x="2947386" y="3536922"/>
            <a:ext cx="4267201" cy="2628901"/>
          </a:xfrm>
          <a:prstGeom prst="rect">
            <a:avLst/>
          </a:prstGeom>
        </p:spPr>
        <p:txBody>
          <a:bodyPr>
            <a:normAutofit/>
          </a:bodyPr>
          <a:lstStyle>
            <a:lvl1pPr marL="0" indent="0" algn="l">
              <a:spcBef>
                <a:spcPts val="500"/>
              </a:spcBef>
              <a:buSzTx/>
              <a:buFontTx/>
              <a:buNone/>
              <a:defRPr sz="2200">
                <a:solidFill>
                  <a:srgbClr val="404040"/>
                </a:solidFill>
                <a:latin typeface="Helvetica LT Std"/>
                <a:ea typeface="Helvetica LT Std"/>
                <a:cs typeface="Helvetica LT Std"/>
                <a:sym typeface="Helvetica LT Std"/>
              </a:defRPr>
            </a:lvl1pPr>
            <a:lvl2pPr marL="681717" indent="-224517" algn="l">
              <a:spcBef>
                <a:spcPts val="500"/>
              </a:spcBef>
              <a:buFontTx/>
              <a:defRPr sz="2200">
                <a:solidFill>
                  <a:srgbClr val="404040"/>
                </a:solidFill>
                <a:latin typeface="Helvetica LT Std"/>
                <a:ea typeface="Helvetica LT Std"/>
                <a:cs typeface="Helvetica LT Std"/>
                <a:sym typeface="Helvetica LT Std"/>
              </a:defRPr>
            </a:lvl2pPr>
            <a:lvl3pPr marL="1123950" indent="-209550" algn="l">
              <a:spcBef>
                <a:spcPts val="500"/>
              </a:spcBef>
              <a:buFontTx/>
              <a:defRPr sz="2200">
                <a:solidFill>
                  <a:srgbClr val="404040"/>
                </a:solidFill>
                <a:latin typeface="Helvetica LT Std"/>
                <a:ea typeface="Helvetica LT Std"/>
                <a:cs typeface="Helvetica LT Std"/>
                <a:sym typeface="Helvetica LT Std"/>
              </a:defRPr>
            </a:lvl3pPr>
            <a:lvl4pPr marL="1623060" indent="-251460" algn="l">
              <a:spcBef>
                <a:spcPts val="500"/>
              </a:spcBef>
              <a:buFontTx/>
              <a:defRPr sz="2200">
                <a:solidFill>
                  <a:srgbClr val="404040"/>
                </a:solidFill>
                <a:latin typeface="Helvetica LT Std"/>
                <a:ea typeface="Helvetica LT Std"/>
                <a:cs typeface="Helvetica LT Std"/>
                <a:sym typeface="Helvetica LT Std"/>
              </a:defRPr>
            </a:lvl4pPr>
            <a:lvl5pPr marL="2080260" indent="-251460" algn="l">
              <a:spcBef>
                <a:spcPts val="500"/>
              </a:spcBef>
              <a:buFontTx/>
              <a:defRPr sz="2200">
                <a:solidFill>
                  <a:srgbClr val="404040"/>
                </a:solidFill>
                <a:latin typeface="Helvetica LT Std"/>
                <a:ea typeface="Helvetica LT Std"/>
                <a:cs typeface="Helvetica LT Std"/>
                <a:sym typeface="Helvetica LT Std"/>
              </a:defRPr>
            </a:lvl5pPr>
          </a:lstStyle>
          <a:p>
            <a:pPr lvl="0">
              <a:defRPr sz="1800">
                <a:solidFill>
                  <a:srgbClr val="000000"/>
                </a:solidFill>
              </a:defRPr>
            </a:pPr>
            <a:r>
              <a:rPr sz="2200">
                <a:solidFill>
                  <a:srgbClr val="404040"/>
                </a:solidFill>
              </a:rPr>
              <a:t>Body Level One</a:t>
            </a:r>
          </a:p>
          <a:p>
            <a:pPr lvl="1">
              <a:defRPr sz="1800">
                <a:solidFill>
                  <a:srgbClr val="000000"/>
                </a:solidFill>
              </a:defRPr>
            </a:pPr>
            <a:r>
              <a:rPr sz="2200">
                <a:solidFill>
                  <a:srgbClr val="404040"/>
                </a:solidFill>
              </a:rPr>
              <a:t>Body Level Two</a:t>
            </a:r>
          </a:p>
          <a:p>
            <a:pPr lvl="2">
              <a:defRPr sz="1800">
                <a:solidFill>
                  <a:srgbClr val="000000"/>
                </a:solidFill>
              </a:defRPr>
            </a:pPr>
            <a:r>
              <a:rPr sz="2200">
                <a:solidFill>
                  <a:srgbClr val="404040"/>
                </a:solidFill>
              </a:rPr>
              <a:t>Body Level Three</a:t>
            </a:r>
          </a:p>
          <a:p>
            <a:pPr lvl="3">
              <a:defRPr sz="1800">
                <a:solidFill>
                  <a:srgbClr val="000000"/>
                </a:solidFill>
              </a:defRPr>
            </a:pPr>
            <a:r>
              <a:rPr sz="2200">
                <a:solidFill>
                  <a:srgbClr val="404040"/>
                </a:solidFill>
              </a:rPr>
              <a:t>Body Level Four</a:t>
            </a:r>
          </a:p>
          <a:p>
            <a:pPr lvl="4">
              <a:defRPr sz="1800">
                <a:solidFill>
                  <a:srgbClr val="000000"/>
                </a:solidFill>
              </a:defRPr>
            </a:pPr>
            <a:r>
              <a:rPr sz="2200">
                <a:solidFill>
                  <a:srgbClr val="404040"/>
                </a:solidFill>
              </a:rPr>
              <a:t>Body Level Five</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2_Title and Content">
    <p:spTree>
      <p:nvGrpSpPr>
        <p:cNvPr id="1" name=""/>
        <p:cNvGrpSpPr/>
        <p:nvPr/>
      </p:nvGrpSpPr>
      <p:grpSpPr>
        <a:xfrm>
          <a:off x="0" y="0"/>
          <a:ext cx="0" cy="0"/>
          <a:chOff x="0" y="0"/>
          <a:chExt cx="0" cy="0"/>
        </a:xfrm>
      </p:grpSpPr>
      <p:sp>
        <p:nvSpPr>
          <p:cNvPr id="47" name="Shape 47"/>
          <p:cNvSpPr>
            <a:spLocks noGrp="1"/>
          </p:cNvSpPr>
          <p:nvPr>
            <p:ph type="title"/>
          </p:nvPr>
        </p:nvSpPr>
        <p:spPr>
          <a:prstGeom prst="rect">
            <a:avLst/>
          </a:prstGeom>
        </p:spPr>
        <p:txBody>
          <a:bodyPr/>
          <a:lstStyle>
            <a:lvl1pPr>
              <a:tabLst>
                <a:tab pos="8229600" algn="r"/>
              </a:tabLst>
            </a:lvl1pPr>
          </a:lstStyle>
          <a:p>
            <a:pPr lvl="0">
              <a:defRPr b="0">
                <a:solidFill>
                  <a:srgbClr val="000000"/>
                </a:solidFill>
              </a:defRPr>
            </a:pPr>
            <a:r>
              <a:rPr b="1">
                <a:solidFill>
                  <a:srgbClr val="21438F"/>
                </a:solidFill>
              </a:rPr>
              <a:t>Title Text</a:t>
            </a:r>
          </a:p>
        </p:txBody>
      </p:sp>
      <p:sp>
        <p:nvSpPr>
          <p:cNvPr id="48" name="Shape 48"/>
          <p:cNvSpPr/>
          <p:nvPr/>
        </p:nvSpPr>
        <p:spPr>
          <a:xfrm>
            <a:off x="6945347" y="6496094"/>
            <a:ext cx="1935190" cy="2692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lgn="r">
              <a:defRPr sz="1200" b="1">
                <a:solidFill>
                  <a:srgbClr val="2750AB"/>
                </a:solidFill>
              </a:defRPr>
            </a:lvl1pPr>
          </a:lstStyle>
          <a:p>
            <a:pPr lvl="0">
              <a:defRPr sz="1800" b="0">
                <a:solidFill>
                  <a:srgbClr val="000000"/>
                </a:solidFill>
              </a:defRPr>
            </a:pPr>
            <a:r>
              <a:rPr sz="1200" b="1">
                <a:solidFill>
                  <a:srgbClr val="2750AB"/>
                </a:solidFill>
              </a:rPr>
              <a:t>‹#›</a:t>
            </a:r>
          </a:p>
        </p:txBody>
      </p:sp>
      <p:sp>
        <p:nvSpPr>
          <p:cNvPr id="49" name="Shape 49"/>
          <p:cNvSpPr>
            <a:spLocks noGrp="1"/>
          </p:cNvSpPr>
          <p:nvPr>
            <p:ph type="body" idx="1"/>
          </p:nvPr>
        </p:nvSpPr>
        <p:spPr>
          <a:xfrm>
            <a:off x="304800" y="762000"/>
            <a:ext cx="8610600" cy="6096000"/>
          </a:xfrm>
          <a:prstGeom prst="rect">
            <a:avLst/>
          </a:prstGeom>
        </p:spPr>
        <p:txBody>
          <a:bodyPr/>
          <a:lstStyle>
            <a:lvl1pPr marL="323850" indent="-323850"/>
          </a:lstStyle>
          <a:p>
            <a:pPr lvl="0">
              <a:defRPr sz="1800"/>
            </a:pPr>
            <a:r>
              <a:rPr sz="1700"/>
              <a:t>Body Level One</a:t>
            </a:r>
          </a:p>
          <a:p>
            <a:pPr lvl="1">
              <a:defRPr sz="1800"/>
            </a:pPr>
            <a:r>
              <a:rPr sz="1700"/>
              <a:t>Body Level Two</a:t>
            </a:r>
          </a:p>
          <a:p>
            <a:pPr lvl="2">
              <a:defRPr sz="1800"/>
            </a:pPr>
            <a:r>
              <a:rPr sz="1700"/>
              <a:t>Body Level Three</a:t>
            </a:r>
          </a:p>
          <a:p>
            <a:pPr lvl="3">
              <a:defRPr sz="1800"/>
            </a:pPr>
            <a:r>
              <a:rPr sz="1700"/>
              <a:t>Body Level Four</a:t>
            </a:r>
          </a:p>
          <a:p>
            <a:pPr lvl="4">
              <a:defRPr sz="1800"/>
            </a:pPr>
            <a:r>
              <a:rPr sz="1700"/>
              <a:t>Body Level Five</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226954" y="179343"/>
            <a:ext cx="8726607" cy="582657"/>
          </a:xfrm>
          <a:prstGeom prst="rect">
            <a:avLst/>
          </a:prstGeom>
          <a:ln w="12700">
            <a:miter lim="400000"/>
          </a:ln>
          <a:extLst>
            <a:ext uri="{C572A759-6A51-4108-AA02-DFA0A04FC94B}">
              <ma14:wrappingTextBoxFlag xmlns="" xmlns:ma14="http://schemas.microsoft.com/office/mac/drawingml/2011/main" val="1"/>
            </a:ext>
          </a:extLst>
        </p:spPr>
        <p:txBody>
          <a:bodyPr lIns="45719" rIns="45719"/>
          <a:lstStyle>
            <a:lvl1pPr>
              <a:tabLst>
                <a:tab pos="8229600" algn="r"/>
              </a:tabLst>
            </a:lvl1pPr>
          </a:lstStyle>
          <a:p>
            <a:pPr lvl="0">
              <a:defRPr b="0">
                <a:solidFill>
                  <a:srgbClr val="000000"/>
                </a:solidFill>
              </a:defRPr>
            </a:pPr>
            <a:r>
              <a:rPr b="1">
                <a:solidFill>
                  <a:srgbClr val="21438F"/>
                </a:solidFill>
              </a:rPr>
              <a:t>Title Text</a:t>
            </a:r>
          </a:p>
        </p:txBody>
      </p:sp>
      <p:sp>
        <p:nvSpPr>
          <p:cNvPr id="3" name="Shape 3"/>
          <p:cNvSpPr>
            <a:spLocks noGrp="1"/>
          </p:cNvSpPr>
          <p:nvPr>
            <p:ph type="sldNum" sz="quarter" idx="2"/>
          </p:nvPr>
        </p:nvSpPr>
        <p:spPr>
          <a:xfrm>
            <a:off x="6553200" y="6172200"/>
            <a:ext cx="2133600" cy="368301"/>
          </a:xfrm>
          <a:prstGeom prst="rect">
            <a:avLst/>
          </a:prstGeom>
          <a:ln w="12700">
            <a:miter lim="400000"/>
          </a:ln>
        </p:spPr>
        <p:txBody>
          <a:bodyPr lIns="45719" rIns="45719" anchor="ctr">
            <a:spAutoFit/>
          </a:bodyPr>
          <a:lstStyle>
            <a:lvl1pPr algn="r">
              <a:defRPr sz="1200" b="1">
                <a:solidFill>
                  <a:srgbClr val="21438F"/>
                </a:solidFill>
              </a:defRPr>
            </a:lvl1pPr>
          </a:lstStyle>
          <a:p>
            <a:pPr lvl="0"/>
            <a:fld id="{86CB4B4D-7CA3-9044-876B-883B54F8677D}" type="slidenum">
              <a:t>‹#›</a:t>
            </a:fld>
            <a:endParaRPr/>
          </a:p>
        </p:txBody>
      </p:sp>
      <p:sp>
        <p:nvSpPr>
          <p:cNvPr id="4" name="Shape 4"/>
          <p:cNvSpPr>
            <a:spLocks noGrp="1"/>
          </p:cNvSpPr>
          <p:nvPr>
            <p:ph type="body" idx="1"/>
          </p:nvPr>
        </p:nvSpPr>
        <p:spPr>
          <a:xfrm>
            <a:off x="304800" y="762000"/>
            <a:ext cx="8636000" cy="6096000"/>
          </a:xfrm>
          <a:prstGeom prst="rect">
            <a:avLst/>
          </a:prstGeom>
          <a:ln w="12700">
            <a:miter lim="400000"/>
          </a:ln>
          <a:extLst>
            <a:ext uri="{C572A759-6A51-4108-AA02-DFA0A04FC94B}">
              <ma14:wrappingTextBoxFlag xmlns="" xmlns:ma14="http://schemas.microsoft.com/office/mac/drawingml/2011/main" val="1"/>
            </a:ext>
          </a:extLst>
        </p:spPr>
        <p:txBody>
          <a:bodyPr lIns="45719" rIns="45719"/>
          <a:lstStyle>
            <a:lvl2pPr marL="742950" indent="-285750"/>
            <a:lvl3pPr marL="1171575" indent="-257175"/>
            <a:lvl4pPr marL="1665514" indent="-293914"/>
            <a:lvl5pPr marL="2122714" indent="-293914"/>
          </a:lstStyle>
          <a:p>
            <a:pPr lvl="0">
              <a:defRPr sz="1800"/>
            </a:pPr>
            <a:r>
              <a:rPr sz="1700"/>
              <a:t>Body Level One</a:t>
            </a:r>
          </a:p>
          <a:p>
            <a:pPr lvl="1">
              <a:defRPr sz="1800"/>
            </a:pPr>
            <a:r>
              <a:rPr sz="1700"/>
              <a:t>Body Level Two</a:t>
            </a:r>
          </a:p>
          <a:p>
            <a:pPr lvl="2">
              <a:defRPr sz="1800"/>
            </a:pPr>
            <a:r>
              <a:rPr sz="1700"/>
              <a:t>Body Level Three</a:t>
            </a:r>
          </a:p>
          <a:p>
            <a:pPr lvl="3">
              <a:defRPr sz="1800"/>
            </a:pPr>
            <a:r>
              <a:rPr sz="1700"/>
              <a:t>Body Level Four</a:t>
            </a:r>
          </a:p>
          <a:p>
            <a:pPr lvl="4">
              <a:defRPr sz="1800"/>
            </a:pPr>
            <a:r>
              <a:rPr sz="170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a:tabLst>
          <a:tab pos="8229600" algn="r"/>
        </a:tabLst>
        <a:defRPr b="1">
          <a:solidFill>
            <a:srgbClr val="21438F"/>
          </a:solidFill>
          <a:latin typeface="Helvetica LT Std"/>
          <a:ea typeface="Helvetica LT Std"/>
          <a:cs typeface="Helvetica LT Std"/>
          <a:sym typeface="Helvetica LT Std"/>
        </a:defRPr>
      </a:lvl1pPr>
      <a:lvl2pPr>
        <a:tabLst>
          <a:tab pos="8229600" algn="r"/>
        </a:tabLst>
        <a:defRPr b="1">
          <a:solidFill>
            <a:srgbClr val="21438F"/>
          </a:solidFill>
          <a:latin typeface="Helvetica LT Std"/>
          <a:ea typeface="Helvetica LT Std"/>
          <a:cs typeface="Helvetica LT Std"/>
          <a:sym typeface="Helvetica LT Std"/>
        </a:defRPr>
      </a:lvl2pPr>
      <a:lvl3pPr>
        <a:tabLst>
          <a:tab pos="8229600" algn="r"/>
        </a:tabLst>
        <a:defRPr b="1">
          <a:solidFill>
            <a:srgbClr val="21438F"/>
          </a:solidFill>
          <a:latin typeface="Helvetica LT Std"/>
          <a:ea typeface="Helvetica LT Std"/>
          <a:cs typeface="Helvetica LT Std"/>
          <a:sym typeface="Helvetica LT Std"/>
        </a:defRPr>
      </a:lvl3pPr>
      <a:lvl4pPr>
        <a:tabLst>
          <a:tab pos="8229600" algn="r"/>
        </a:tabLst>
        <a:defRPr b="1">
          <a:solidFill>
            <a:srgbClr val="21438F"/>
          </a:solidFill>
          <a:latin typeface="Helvetica LT Std"/>
          <a:ea typeface="Helvetica LT Std"/>
          <a:cs typeface="Helvetica LT Std"/>
          <a:sym typeface="Helvetica LT Std"/>
        </a:defRPr>
      </a:lvl4pPr>
      <a:lvl5pPr>
        <a:tabLst>
          <a:tab pos="8229600" algn="r"/>
        </a:tabLst>
        <a:defRPr b="1">
          <a:solidFill>
            <a:srgbClr val="21438F"/>
          </a:solidFill>
          <a:latin typeface="Helvetica LT Std"/>
          <a:ea typeface="Helvetica LT Std"/>
          <a:cs typeface="Helvetica LT Std"/>
          <a:sym typeface="Helvetica LT Std"/>
        </a:defRPr>
      </a:lvl5pPr>
      <a:lvl6pPr indent="457200">
        <a:tabLst>
          <a:tab pos="8229600" algn="r"/>
        </a:tabLst>
        <a:defRPr b="1">
          <a:solidFill>
            <a:srgbClr val="21438F"/>
          </a:solidFill>
          <a:latin typeface="Helvetica LT Std"/>
          <a:ea typeface="Helvetica LT Std"/>
          <a:cs typeface="Helvetica LT Std"/>
          <a:sym typeface="Helvetica LT Std"/>
        </a:defRPr>
      </a:lvl6pPr>
      <a:lvl7pPr indent="914400">
        <a:tabLst>
          <a:tab pos="8229600" algn="r"/>
        </a:tabLst>
        <a:defRPr b="1">
          <a:solidFill>
            <a:srgbClr val="21438F"/>
          </a:solidFill>
          <a:latin typeface="Helvetica LT Std"/>
          <a:ea typeface="Helvetica LT Std"/>
          <a:cs typeface="Helvetica LT Std"/>
          <a:sym typeface="Helvetica LT Std"/>
        </a:defRPr>
      </a:lvl7pPr>
      <a:lvl8pPr indent="1371600">
        <a:tabLst>
          <a:tab pos="8229600" algn="r"/>
        </a:tabLst>
        <a:defRPr b="1">
          <a:solidFill>
            <a:srgbClr val="21438F"/>
          </a:solidFill>
          <a:latin typeface="Helvetica LT Std"/>
          <a:ea typeface="Helvetica LT Std"/>
          <a:cs typeface="Helvetica LT Std"/>
          <a:sym typeface="Helvetica LT Std"/>
        </a:defRPr>
      </a:lvl8pPr>
      <a:lvl9pPr indent="1828800">
        <a:tabLst>
          <a:tab pos="8229600" algn="r"/>
        </a:tabLst>
        <a:defRPr b="1">
          <a:solidFill>
            <a:srgbClr val="21438F"/>
          </a:solidFill>
          <a:latin typeface="Helvetica LT Std"/>
          <a:ea typeface="Helvetica LT Std"/>
          <a:cs typeface="Helvetica LT Std"/>
          <a:sym typeface="Helvetica LT Std"/>
        </a:defRPr>
      </a:lvl9pPr>
    </p:titleStyle>
    <p:bodyStyle>
      <a:lvl1pPr marL="342900" indent="-342900" algn="just">
        <a:spcBef>
          <a:spcPts val="400"/>
        </a:spcBef>
        <a:buSzPct val="100000"/>
        <a:buFont typeface="Wingdings"/>
        <a:buChar char="▪"/>
        <a:defRPr sz="1700">
          <a:latin typeface="Calibri"/>
          <a:ea typeface="Calibri"/>
          <a:cs typeface="Calibri"/>
          <a:sym typeface="Calibri"/>
        </a:defRPr>
      </a:lvl1pPr>
      <a:lvl2pPr marL="727075" indent="-269875" algn="just">
        <a:spcBef>
          <a:spcPts val="400"/>
        </a:spcBef>
        <a:buSzPct val="100000"/>
        <a:buFont typeface="Wingdings"/>
        <a:buChar char="–"/>
        <a:defRPr sz="1700">
          <a:latin typeface="Calibri"/>
          <a:ea typeface="Calibri"/>
          <a:cs typeface="Calibri"/>
          <a:sym typeface="Calibri"/>
        </a:defRPr>
      </a:lvl2pPr>
      <a:lvl3pPr marL="1157287" indent="-242887" algn="just">
        <a:spcBef>
          <a:spcPts val="400"/>
        </a:spcBef>
        <a:buSzPct val="100000"/>
        <a:buFont typeface="Wingdings"/>
        <a:buChar char="•"/>
        <a:defRPr sz="1700">
          <a:latin typeface="Calibri"/>
          <a:ea typeface="Calibri"/>
          <a:cs typeface="Calibri"/>
          <a:sym typeface="Calibri"/>
        </a:defRPr>
      </a:lvl3pPr>
      <a:lvl4pPr marL="1649185" indent="-277585" algn="just">
        <a:spcBef>
          <a:spcPts val="400"/>
        </a:spcBef>
        <a:buSzPct val="100000"/>
        <a:buFont typeface="Wingdings"/>
        <a:buChar char="–"/>
        <a:defRPr sz="1700">
          <a:latin typeface="Calibri"/>
          <a:ea typeface="Calibri"/>
          <a:cs typeface="Calibri"/>
          <a:sym typeface="Calibri"/>
        </a:defRPr>
      </a:lvl4pPr>
      <a:lvl5pPr marL="2106385" indent="-277585" algn="just">
        <a:spcBef>
          <a:spcPts val="400"/>
        </a:spcBef>
        <a:buSzPct val="100000"/>
        <a:buFont typeface="Wingdings"/>
        <a:buChar char="»"/>
        <a:defRPr sz="1700">
          <a:latin typeface="Calibri"/>
          <a:ea typeface="Calibri"/>
          <a:cs typeface="Calibri"/>
          <a:sym typeface="Calibri"/>
        </a:defRPr>
      </a:lvl5pPr>
      <a:lvl6pPr marL="2480310" indent="-194310" algn="just">
        <a:spcBef>
          <a:spcPts val="400"/>
        </a:spcBef>
        <a:buSzPct val="100000"/>
        <a:buFont typeface="Wingdings"/>
        <a:buChar char="•"/>
        <a:defRPr sz="1700">
          <a:latin typeface="Calibri"/>
          <a:ea typeface="Calibri"/>
          <a:cs typeface="Calibri"/>
          <a:sym typeface="Calibri"/>
        </a:defRPr>
      </a:lvl6pPr>
      <a:lvl7pPr marL="2937510" indent="-194310" algn="just">
        <a:spcBef>
          <a:spcPts val="400"/>
        </a:spcBef>
        <a:buSzPct val="100000"/>
        <a:buFont typeface="Wingdings"/>
        <a:buChar char="•"/>
        <a:defRPr sz="1700">
          <a:latin typeface="Calibri"/>
          <a:ea typeface="Calibri"/>
          <a:cs typeface="Calibri"/>
          <a:sym typeface="Calibri"/>
        </a:defRPr>
      </a:lvl7pPr>
      <a:lvl8pPr marL="3394709" indent="-194309" algn="just">
        <a:spcBef>
          <a:spcPts val="400"/>
        </a:spcBef>
        <a:buSzPct val="100000"/>
        <a:buFont typeface="Wingdings"/>
        <a:buChar char="•"/>
        <a:defRPr sz="1700">
          <a:latin typeface="Calibri"/>
          <a:ea typeface="Calibri"/>
          <a:cs typeface="Calibri"/>
          <a:sym typeface="Calibri"/>
        </a:defRPr>
      </a:lvl8pPr>
      <a:lvl9pPr marL="3851909" indent="-194309" algn="just">
        <a:spcBef>
          <a:spcPts val="400"/>
        </a:spcBef>
        <a:buSzPct val="100000"/>
        <a:buFont typeface="Wingdings"/>
        <a:buChar char="•"/>
        <a:defRPr sz="1700">
          <a:latin typeface="Calibri"/>
          <a:ea typeface="Calibri"/>
          <a:cs typeface="Calibri"/>
          <a:sym typeface="Calibri"/>
        </a:defRPr>
      </a:lvl9pPr>
    </p:bodyStyle>
    <p:otherStyle>
      <a:lvl1pPr algn="r">
        <a:defRPr sz="1200" b="1">
          <a:solidFill>
            <a:schemeClr val="tx1"/>
          </a:solidFill>
          <a:latin typeface="+mn-lt"/>
          <a:ea typeface="+mn-ea"/>
          <a:cs typeface="+mn-cs"/>
          <a:sym typeface="Calibri"/>
        </a:defRPr>
      </a:lvl1pPr>
      <a:lvl2pPr indent="457200" algn="r">
        <a:defRPr sz="1200" b="1">
          <a:solidFill>
            <a:schemeClr val="tx1"/>
          </a:solidFill>
          <a:latin typeface="+mn-lt"/>
          <a:ea typeface="+mn-ea"/>
          <a:cs typeface="+mn-cs"/>
          <a:sym typeface="Calibri"/>
        </a:defRPr>
      </a:lvl2pPr>
      <a:lvl3pPr indent="914400" algn="r">
        <a:defRPr sz="1200" b="1">
          <a:solidFill>
            <a:schemeClr val="tx1"/>
          </a:solidFill>
          <a:latin typeface="+mn-lt"/>
          <a:ea typeface="+mn-ea"/>
          <a:cs typeface="+mn-cs"/>
          <a:sym typeface="Calibri"/>
        </a:defRPr>
      </a:lvl3pPr>
      <a:lvl4pPr indent="1371600" algn="r">
        <a:defRPr sz="1200" b="1">
          <a:solidFill>
            <a:schemeClr val="tx1"/>
          </a:solidFill>
          <a:latin typeface="+mn-lt"/>
          <a:ea typeface="+mn-ea"/>
          <a:cs typeface="+mn-cs"/>
          <a:sym typeface="Calibri"/>
        </a:defRPr>
      </a:lvl4pPr>
      <a:lvl5pPr indent="1828800" algn="r">
        <a:defRPr sz="1200" b="1">
          <a:solidFill>
            <a:schemeClr val="tx1"/>
          </a:solidFill>
          <a:latin typeface="+mn-lt"/>
          <a:ea typeface="+mn-ea"/>
          <a:cs typeface="+mn-cs"/>
          <a:sym typeface="Calibri"/>
        </a:defRPr>
      </a:lvl5pPr>
      <a:lvl6pPr indent="2286000" algn="r">
        <a:defRPr sz="1200" b="1">
          <a:solidFill>
            <a:schemeClr val="tx1"/>
          </a:solidFill>
          <a:latin typeface="+mn-lt"/>
          <a:ea typeface="+mn-ea"/>
          <a:cs typeface="+mn-cs"/>
          <a:sym typeface="Calibri"/>
        </a:defRPr>
      </a:lvl6pPr>
      <a:lvl7pPr indent="2743200" algn="r">
        <a:defRPr sz="1200" b="1">
          <a:solidFill>
            <a:schemeClr val="tx1"/>
          </a:solidFill>
          <a:latin typeface="+mn-lt"/>
          <a:ea typeface="+mn-ea"/>
          <a:cs typeface="+mn-cs"/>
          <a:sym typeface="Calibri"/>
        </a:defRPr>
      </a:lvl7pPr>
      <a:lvl8pPr indent="3200400" algn="r">
        <a:defRPr sz="1200" b="1">
          <a:solidFill>
            <a:schemeClr val="tx1"/>
          </a:solidFill>
          <a:latin typeface="+mn-lt"/>
          <a:ea typeface="+mn-ea"/>
          <a:cs typeface="+mn-cs"/>
          <a:sym typeface="Calibri"/>
        </a:defRPr>
      </a:lvl8pPr>
      <a:lvl9pPr indent="3657600" algn="r">
        <a:defRPr sz="1200" b="1">
          <a:solidFill>
            <a:schemeClr val="tx1"/>
          </a:solidFill>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ru.wikipedia.org/wiki/.NET_Framework"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referencesource.microsoft.com/"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ti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2.xml.rels><?xml version="1.0" encoding="UTF-8" standalone="yes"?>
<Relationships xmlns="http://schemas.openxmlformats.org/package/2006/relationships"><Relationship Id="rId3" Type="http://schemas.openxmlformats.org/officeDocument/2006/relationships/hyperlink" Target="https://www.jetbrains.com/decompiler/" TargetMode="External"/><Relationship Id="rId2" Type="http://schemas.openxmlformats.org/officeDocument/2006/relationships/hyperlink" Target="http://www.red-gate.com/products/dotnet-development/reflector/" TargetMode="External"/><Relationship Id="rId1" Type="http://schemas.openxmlformats.org/officeDocument/2006/relationships/slideLayout" Target="../slideLayouts/slideLayout2.xml"/><Relationship Id="rId4" Type="http://schemas.openxmlformats.org/officeDocument/2006/relationships/hyperlink" Target="http://ilspy.net/" TargetMode="External"/></Relationships>
</file>

<file path=ppt/slides/_rels/slide43.xml.rels><?xml version="1.0" encoding="UTF-8" standalone="yes"?>
<Relationships xmlns="http://schemas.openxmlformats.org/package/2006/relationships"><Relationship Id="rId2" Type="http://schemas.openxmlformats.org/officeDocument/2006/relationships/hyperlink" Target="https://msdn.microsoft.com/ru-ru/library/d9kh6s92(v=vs.110).aspx"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hyperlink" Target="https://msdn.microsoft.com/ru-ru/library/b2s063f7.aspx"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0.tif"/><Relationship Id="rId2" Type="http://schemas.openxmlformats.org/officeDocument/2006/relationships/hyperlink" Target="http://sandcastle.codeplex.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hyperlink" Target="mailto:anzhelika.kravchuk@gmail.com"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hape 59"/>
          <p:cNvSpPr>
            <a:spLocks noGrp="1"/>
          </p:cNvSpPr>
          <p:nvPr>
            <p:ph type="title"/>
          </p:nvPr>
        </p:nvSpPr>
        <p:spPr>
          <a:xfrm>
            <a:off x="2895600" y="1777973"/>
            <a:ext cx="5943600" cy="1574829"/>
          </a:xfrm>
          <a:prstGeom prst="rect">
            <a:avLst/>
          </a:prstGeom>
        </p:spPr>
        <p:txBody>
          <a:bodyPr lIns="0" tIns="0" rIns="0" bIns="0">
            <a:normAutofit/>
          </a:bodyPr>
          <a:lstStyle/>
          <a:p>
            <a:pPr lvl="0">
              <a:defRPr sz="1800">
                <a:solidFill>
                  <a:srgbClr val="000000"/>
                </a:solidFill>
              </a:defRPr>
            </a:pPr>
            <a:r>
              <a:rPr sz="4000" dirty="0">
                <a:solidFill>
                  <a:srgbClr val="2750AB"/>
                </a:solidFill>
              </a:rPr>
              <a:t>Введение в </a:t>
            </a:r>
            <a:r>
              <a:rPr sz="4000" dirty="0" smtClean="0">
                <a:solidFill>
                  <a:srgbClr val="2750AB"/>
                </a:solidFill>
              </a:rPr>
              <a:t>С</a:t>
            </a:r>
            <a:r>
              <a:rPr sz="4000" dirty="0">
                <a:solidFill>
                  <a:srgbClr val="2750AB"/>
                </a:solidFill>
              </a:rPr>
              <a:t># и .NET Framework</a:t>
            </a:r>
          </a:p>
        </p:txBody>
      </p:sp>
      <p:sp>
        <p:nvSpPr>
          <p:cNvPr id="60" name="Shape 60"/>
          <p:cNvSpPr>
            <a:spLocks noGrp="1"/>
          </p:cNvSpPr>
          <p:nvPr>
            <p:ph type="body" idx="1"/>
          </p:nvPr>
        </p:nvSpPr>
        <p:spPr>
          <a:xfrm>
            <a:off x="2895600" y="3536924"/>
            <a:ext cx="5562600" cy="1568478"/>
          </a:xfrm>
          <a:prstGeom prst="rect">
            <a:avLst/>
          </a:prstGeom>
        </p:spPr>
        <p:txBody>
          <a:bodyPr/>
          <a:lstStyle/>
          <a:p>
            <a:pPr lvl="0">
              <a:defRPr sz="1800">
                <a:solidFill>
                  <a:srgbClr val="000000"/>
                </a:solidFill>
              </a:defRPr>
            </a:pPr>
            <a:r>
              <a:rPr sz="2200">
                <a:solidFill>
                  <a:srgbClr val="404040"/>
                </a:solidFill>
              </a:rPr>
              <a:t>БГУ, ММФ, кафедра веб-технологий и компьютерного моделирования</a:t>
            </a:r>
          </a:p>
          <a:p>
            <a:pPr lvl="0">
              <a:defRPr sz="1800">
                <a:solidFill>
                  <a:srgbClr val="000000"/>
                </a:solidFill>
              </a:defRPr>
            </a:pPr>
            <a:r>
              <a:rPr sz="2200">
                <a:solidFill>
                  <a:srgbClr val="404040"/>
                </a:solidFill>
              </a:rPr>
              <a:t>Автор: Кравчук Анжелика Ивановна</a:t>
            </a: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10</a:t>
            </a:fld>
            <a:endParaRPr sz="1200" b="1" dirty="0">
              <a:solidFill>
                <a:srgbClr val="21438F"/>
              </a:solidFill>
            </a:endParaRPr>
          </a:p>
        </p:txBody>
      </p:sp>
      <p:sp>
        <p:nvSpPr>
          <p:cNvPr id="103" name="Shape 103"/>
          <p:cNvSpPr>
            <a:spLocks noGrp="1"/>
          </p:cNvSpPr>
          <p:nvPr>
            <p:ph type="title"/>
          </p:nvPr>
        </p:nvSpPr>
        <p:spPr>
          <a:prstGeom prst="rect">
            <a:avLst/>
          </a:prstGeom>
        </p:spPr>
        <p:txBody>
          <a:bodyPr/>
          <a:lstStyle>
            <a:lvl1pPr>
              <a:tabLst>
                <a:tab pos="8229600" algn="r"/>
              </a:tabLst>
            </a:lvl1pPr>
          </a:lstStyle>
          <a:p>
            <a:pPr lvl="0">
              <a:defRPr b="0">
                <a:solidFill>
                  <a:srgbClr val="000000"/>
                </a:solidFill>
              </a:defRPr>
            </a:pPr>
            <a:r>
              <a:rPr b="1" dirty="0">
                <a:solidFill>
                  <a:srgbClr val="21438F"/>
                </a:solidFill>
              </a:rPr>
              <a:t>Управляемые модули, MSIL код и метаданные</a:t>
            </a:r>
          </a:p>
        </p:txBody>
      </p:sp>
      <p:grpSp>
        <p:nvGrpSpPr>
          <p:cNvPr id="5" name="Group 4"/>
          <p:cNvGrpSpPr/>
          <p:nvPr/>
        </p:nvGrpSpPr>
        <p:grpSpPr>
          <a:xfrm>
            <a:off x="394255" y="810424"/>
            <a:ext cx="8125872" cy="5671005"/>
            <a:chOff x="386485" y="738410"/>
            <a:chExt cx="8475167" cy="5935005"/>
          </a:xfrm>
        </p:grpSpPr>
        <p:sp>
          <p:nvSpPr>
            <p:cNvPr id="24" name="Cube 23"/>
            <p:cNvSpPr/>
            <p:nvPr/>
          </p:nvSpPr>
          <p:spPr>
            <a:xfrm>
              <a:off x="2072105" y="5998314"/>
              <a:ext cx="5039895" cy="675101"/>
            </a:xfrm>
            <a:prstGeom prst="cub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dirty="0">
                  <a:solidFill>
                    <a:schemeClr val="bg1"/>
                  </a:solidFill>
                  <a:latin typeface="Consolas" charset="0"/>
                  <a:ea typeface="Consolas" charset="0"/>
                  <a:cs typeface="Consolas" charset="0"/>
                </a:rPr>
                <a:t>Operation system</a:t>
              </a:r>
            </a:p>
          </p:txBody>
        </p:sp>
        <p:sp>
          <p:nvSpPr>
            <p:cNvPr id="62" name="Shape 111"/>
            <p:cNvSpPr/>
            <p:nvPr/>
          </p:nvSpPr>
          <p:spPr>
            <a:xfrm rot="5400000">
              <a:off x="4365146" y="5581155"/>
              <a:ext cx="413700" cy="622981"/>
            </a:xfrm>
            <a:prstGeom prst="rightArrow">
              <a:avLst>
                <a:gd name="adj1" fmla="val 56081"/>
                <a:gd name="adj2" fmla="val 53254"/>
              </a:avLst>
            </a:prstGeom>
            <a:solidFill>
              <a:srgbClr val="7BA1CE"/>
            </a:solidFill>
            <a:ln w="12700" cap="flat">
              <a:solidFill>
                <a:srgbClr val="92CDDC"/>
              </a:solidFill>
              <a:prstDash val="solid"/>
              <a:round/>
            </a:ln>
            <a:effectLst>
              <a:outerShdw blurRad="190500" dist="8455" dir="5400000" rotWithShape="0">
                <a:srgbClr val="000000"/>
              </a:outerShdw>
            </a:effectLst>
          </p:spPr>
          <p:txBody>
            <a:bodyPr wrap="square" lIns="0" tIns="0" rIns="0" bIns="0" numCol="1" anchor="ctr">
              <a:noAutofit/>
            </a:bodyPr>
            <a:lstStyle/>
            <a:p>
              <a:pPr lvl="0" algn="ctr">
                <a:defRPr sz="1600" b="1"/>
              </a:pPr>
              <a:endParaRPr sz="1600"/>
            </a:p>
          </p:txBody>
        </p:sp>
        <p:sp>
          <p:nvSpPr>
            <p:cNvPr id="4" name="TextBox 3"/>
            <p:cNvSpPr txBox="1"/>
            <p:nvPr/>
          </p:nvSpPr>
          <p:spPr>
            <a:xfrm>
              <a:off x="6969670" y="5552856"/>
              <a:ext cx="96300" cy="35431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600" i="0" u="none" strike="noStrike" cap="none" spc="0" normalizeH="0" baseline="0" dirty="0">
                <a:ln>
                  <a:noFill/>
                </a:ln>
                <a:solidFill>
                  <a:srgbClr val="000000"/>
                </a:solidFill>
                <a:effectLst/>
                <a:uFillTx/>
                <a:latin typeface="Calibri"/>
                <a:ea typeface="Calibri"/>
                <a:cs typeface="Calibri"/>
                <a:sym typeface="Calibri"/>
              </a:endParaRPr>
            </a:p>
          </p:txBody>
        </p:sp>
        <p:sp>
          <p:nvSpPr>
            <p:cNvPr id="64" name="Folded Corner 63"/>
            <p:cNvSpPr/>
            <p:nvPr/>
          </p:nvSpPr>
          <p:spPr>
            <a:xfrm>
              <a:off x="3293086" y="5031497"/>
              <a:ext cx="2580870" cy="654298"/>
            </a:xfrm>
            <a:prstGeom prst="foldedCorner">
              <a:avLst>
                <a:gd name="adj" fmla="val 41689"/>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endParaRPr kumimoji="0" lang="en-US" sz="1600" i="0" u="none" strike="noStrike" cap="none" spc="0" normalizeH="0" baseline="0" dirty="0" smtClean="0">
                <a:ln>
                  <a:noFill/>
                </a:ln>
                <a:solidFill>
                  <a:srgbClr val="FFFFFF"/>
                </a:solidFill>
                <a:effectLst/>
                <a:uFillTx/>
                <a:latin typeface="Consolas" charset="0"/>
                <a:ea typeface="Consolas" charset="0"/>
                <a:cs typeface="Consolas" charset="0"/>
                <a:sym typeface="Calibri"/>
              </a:endParaRPr>
            </a:p>
            <a:p>
              <a:pPr marL="0" marR="0" indent="0" algn="ctr" defTabSz="914400" rtl="0" fontAlgn="auto" latinLnBrk="1" hangingPunct="0">
                <a:lnSpc>
                  <a:spcPct val="100000"/>
                </a:lnSpc>
                <a:spcBef>
                  <a:spcPts val="0"/>
                </a:spcBef>
                <a:spcAft>
                  <a:spcPts val="0"/>
                </a:spcAft>
                <a:buClrTx/>
                <a:buSzTx/>
                <a:buFontTx/>
                <a:buNone/>
                <a:tabLst/>
              </a:pPr>
              <a:r>
                <a:rPr kumimoji="0" lang="en-US" sz="1600" i="0" u="none" strike="noStrike" cap="none" spc="0" normalizeH="0" baseline="0" dirty="0" smtClean="0">
                  <a:ln>
                    <a:noFill/>
                  </a:ln>
                  <a:solidFill>
                    <a:srgbClr val="FFFFFF"/>
                  </a:solidFill>
                  <a:effectLst/>
                  <a:uFillTx/>
                  <a:latin typeface="Consolas" charset="0"/>
                  <a:ea typeface="Consolas" charset="0"/>
                  <a:cs typeface="Consolas" charset="0"/>
                  <a:sym typeface="Calibri"/>
                </a:rPr>
                <a:t>Executable code</a:t>
              </a:r>
              <a:endParaRPr kumimoji="0" lang="en-US" sz="1600" i="0" u="none" strike="noStrike" cap="none" spc="0" normalizeH="0" baseline="0" dirty="0">
                <a:ln>
                  <a:noFill/>
                </a:ln>
                <a:solidFill>
                  <a:srgbClr val="FFFFFF"/>
                </a:solidFill>
                <a:effectLst/>
                <a:uFillTx/>
                <a:latin typeface="Consolas" charset="0"/>
                <a:ea typeface="Consolas" charset="0"/>
                <a:cs typeface="Consolas" charset="0"/>
                <a:sym typeface="Calibri"/>
              </a:endParaRPr>
            </a:p>
          </p:txBody>
        </p:sp>
        <p:sp>
          <p:nvSpPr>
            <p:cNvPr id="65" name="Shape 111"/>
            <p:cNvSpPr/>
            <p:nvPr/>
          </p:nvSpPr>
          <p:spPr>
            <a:xfrm rot="5400000">
              <a:off x="4365146" y="4561955"/>
              <a:ext cx="413700" cy="622981"/>
            </a:xfrm>
            <a:prstGeom prst="rightArrow">
              <a:avLst>
                <a:gd name="adj1" fmla="val 56081"/>
                <a:gd name="adj2" fmla="val 53254"/>
              </a:avLst>
            </a:prstGeom>
            <a:solidFill>
              <a:srgbClr val="7BA1CE"/>
            </a:solidFill>
            <a:ln w="12700" cap="flat">
              <a:solidFill>
                <a:srgbClr val="92CDDC"/>
              </a:solidFill>
              <a:prstDash val="solid"/>
              <a:round/>
            </a:ln>
            <a:effectLst>
              <a:outerShdw blurRad="190500" dist="8455" dir="5400000" rotWithShape="0">
                <a:srgbClr val="000000"/>
              </a:outerShdw>
            </a:effectLst>
          </p:spPr>
          <p:txBody>
            <a:bodyPr wrap="square" lIns="0" tIns="0" rIns="0" bIns="0" numCol="1" anchor="ctr">
              <a:noAutofit/>
            </a:bodyPr>
            <a:lstStyle/>
            <a:p>
              <a:pPr lvl="0" algn="ctr">
                <a:defRPr sz="1600" b="1"/>
              </a:pPr>
              <a:endParaRPr sz="1600"/>
            </a:p>
          </p:txBody>
        </p:sp>
        <p:sp>
          <p:nvSpPr>
            <p:cNvPr id="66" name="Cube 65"/>
            <p:cNvSpPr/>
            <p:nvPr/>
          </p:nvSpPr>
          <p:spPr>
            <a:xfrm>
              <a:off x="574966" y="4021030"/>
              <a:ext cx="7994068" cy="675101"/>
            </a:xfrm>
            <a:prstGeom prst="cub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algn="ctr"/>
              <a:r>
                <a:rPr lang="en-US" sz="1600" dirty="0" smtClean="0">
                  <a:latin typeface="Consolas" charset="0"/>
                  <a:ea typeface="Consolas" charset="0"/>
                  <a:cs typeface="Consolas" charset="0"/>
                </a:rPr>
                <a:t>Common Language Runtime (CLR)</a:t>
              </a:r>
              <a:endParaRPr lang="en-US" sz="1600" dirty="0">
                <a:latin typeface="Consolas" charset="0"/>
                <a:ea typeface="Consolas" charset="0"/>
                <a:cs typeface="Consolas" charset="0"/>
              </a:endParaRPr>
            </a:p>
          </p:txBody>
        </p:sp>
        <p:sp>
          <p:nvSpPr>
            <p:cNvPr id="67" name="Shape 105"/>
            <p:cNvSpPr/>
            <p:nvPr/>
          </p:nvSpPr>
          <p:spPr>
            <a:xfrm rot="5400000">
              <a:off x="1514133" y="3572670"/>
              <a:ext cx="413700" cy="622980"/>
            </a:xfrm>
            <a:prstGeom prst="rightArrow">
              <a:avLst>
                <a:gd name="adj1" fmla="val 56081"/>
                <a:gd name="adj2" fmla="val 53254"/>
              </a:avLst>
            </a:prstGeom>
            <a:solidFill>
              <a:srgbClr val="7BA1CE"/>
            </a:solidFill>
            <a:ln w="12700" cap="flat">
              <a:solidFill>
                <a:srgbClr val="92CDDC"/>
              </a:solidFill>
              <a:prstDash val="solid"/>
              <a:round/>
            </a:ln>
            <a:effectLst>
              <a:outerShdw blurRad="190500" dist="8455" dir="5400000" rotWithShape="0">
                <a:srgbClr val="000000"/>
              </a:outerShdw>
            </a:effectLst>
          </p:spPr>
          <p:txBody>
            <a:bodyPr wrap="square" lIns="0" tIns="0" rIns="0" bIns="0" numCol="1" anchor="ctr">
              <a:noAutofit/>
            </a:bodyPr>
            <a:lstStyle/>
            <a:p>
              <a:pPr lvl="0" algn="ctr">
                <a:defRPr sz="1600" b="1"/>
              </a:pPr>
              <a:endParaRPr sz="1600"/>
            </a:p>
          </p:txBody>
        </p:sp>
        <p:sp>
          <p:nvSpPr>
            <p:cNvPr id="68" name="Shape 111"/>
            <p:cNvSpPr/>
            <p:nvPr/>
          </p:nvSpPr>
          <p:spPr>
            <a:xfrm rot="5400000">
              <a:off x="4365146" y="3572666"/>
              <a:ext cx="413700" cy="622981"/>
            </a:xfrm>
            <a:prstGeom prst="rightArrow">
              <a:avLst>
                <a:gd name="adj1" fmla="val 56081"/>
                <a:gd name="adj2" fmla="val 53254"/>
              </a:avLst>
            </a:prstGeom>
            <a:solidFill>
              <a:srgbClr val="7BA1CE"/>
            </a:solidFill>
            <a:ln w="12700" cap="flat">
              <a:solidFill>
                <a:srgbClr val="92CDDC"/>
              </a:solidFill>
              <a:prstDash val="solid"/>
              <a:round/>
            </a:ln>
            <a:effectLst>
              <a:outerShdw blurRad="190500" dist="8455" dir="5400000" rotWithShape="0">
                <a:srgbClr val="000000"/>
              </a:outerShdw>
            </a:effectLst>
          </p:spPr>
          <p:txBody>
            <a:bodyPr wrap="square" lIns="0" tIns="0" rIns="0" bIns="0" numCol="1" anchor="ctr">
              <a:noAutofit/>
            </a:bodyPr>
            <a:lstStyle/>
            <a:p>
              <a:pPr lvl="0" algn="ctr">
                <a:defRPr sz="1600" b="1"/>
              </a:pPr>
              <a:endParaRPr sz="1600"/>
            </a:p>
          </p:txBody>
        </p:sp>
        <p:sp>
          <p:nvSpPr>
            <p:cNvPr id="69" name="Shape 117"/>
            <p:cNvSpPr/>
            <p:nvPr/>
          </p:nvSpPr>
          <p:spPr>
            <a:xfrm rot="5400000">
              <a:off x="7216164" y="3572666"/>
              <a:ext cx="413700" cy="622981"/>
            </a:xfrm>
            <a:prstGeom prst="rightArrow">
              <a:avLst>
                <a:gd name="adj1" fmla="val 56081"/>
                <a:gd name="adj2" fmla="val 53254"/>
              </a:avLst>
            </a:prstGeom>
            <a:solidFill>
              <a:srgbClr val="7BA1CE"/>
            </a:solidFill>
            <a:ln w="12700" cap="flat">
              <a:solidFill>
                <a:srgbClr val="92CDDC"/>
              </a:solidFill>
              <a:prstDash val="solid"/>
              <a:round/>
            </a:ln>
            <a:effectLst>
              <a:outerShdw blurRad="190500" dist="8455" dir="5400000" rotWithShape="0">
                <a:srgbClr val="000000"/>
              </a:outerShdw>
            </a:effectLst>
          </p:spPr>
          <p:txBody>
            <a:bodyPr wrap="square" lIns="0" tIns="0" rIns="0" bIns="0" numCol="1" anchor="ctr">
              <a:noAutofit/>
            </a:bodyPr>
            <a:lstStyle/>
            <a:p>
              <a:pPr lvl="0" algn="ctr">
                <a:defRPr sz="1600" b="1"/>
              </a:pPr>
              <a:endParaRPr sz="1600"/>
            </a:p>
          </p:txBody>
        </p:sp>
        <p:sp>
          <p:nvSpPr>
            <p:cNvPr id="70" name="Shape 108"/>
            <p:cNvSpPr/>
            <p:nvPr/>
          </p:nvSpPr>
          <p:spPr>
            <a:xfrm>
              <a:off x="386485" y="2713516"/>
              <a:ext cx="2557518" cy="963793"/>
            </a:xfrm>
            <a:prstGeom prst="roundRect">
              <a:avLst>
                <a:gd name="adj" fmla="val 14348"/>
              </a:avLst>
            </a:prstGeom>
            <a:solidFill>
              <a:srgbClr val="7BA1CE"/>
            </a:solidFill>
            <a:ln w="12700" cap="flat">
              <a:solidFill>
                <a:srgbClr val="4F81BD"/>
              </a:solidFill>
              <a:prstDash val="solid"/>
              <a:round/>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lvl="0" algn="ctr"/>
              <a:r>
                <a:rPr sz="1600" dirty="0">
                  <a:solidFill>
                    <a:srgbClr val="FFFFFF"/>
                  </a:solidFill>
                  <a:latin typeface="Consolas" charset="0"/>
                  <a:ea typeface="Consolas" charset="0"/>
                  <a:cs typeface="Consolas" charset="0"/>
                </a:rPr>
                <a:t>Управляемый модуль</a:t>
              </a:r>
            </a:p>
            <a:p>
              <a:pPr lvl="0" algn="ctr"/>
              <a:r>
                <a:rPr sz="1600" dirty="0">
                  <a:solidFill>
                    <a:srgbClr val="FFFFFF"/>
                  </a:solidFill>
                  <a:latin typeface="Consolas" charset="0"/>
                  <a:ea typeface="Consolas" charset="0"/>
                  <a:cs typeface="Consolas" charset="0"/>
                </a:rPr>
                <a:t>(MSIL код и </a:t>
              </a:r>
              <a:r>
                <a:rPr sz="1600" dirty="0" err="1">
                  <a:solidFill>
                    <a:srgbClr val="FFFFFF"/>
                  </a:solidFill>
                  <a:latin typeface="Consolas" charset="0"/>
                  <a:ea typeface="Consolas" charset="0"/>
                  <a:cs typeface="Consolas" charset="0"/>
                </a:rPr>
                <a:t>метаданные</a:t>
              </a:r>
              <a:r>
                <a:rPr sz="1600" dirty="0" smtClean="0">
                  <a:solidFill>
                    <a:srgbClr val="FFFFFF"/>
                  </a:solidFill>
                  <a:latin typeface="Consolas" charset="0"/>
                  <a:ea typeface="Consolas" charset="0"/>
                  <a:cs typeface="Consolas" charset="0"/>
                </a:rPr>
                <a:t>)</a:t>
              </a:r>
              <a:endParaRPr sz="1600" dirty="0">
                <a:solidFill>
                  <a:srgbClr val="FFFFFF"/>
                </a:solidFill>
                <a:latin typeface="Consolas" charset="0"/>
                <a:ea typeface="Consolas" charset="0"/>
                <a:cs typeface="Consolas" charset="0"/>
              </a:endParaRPr>
            </a:p>
          </p:txBody>
        </p:sp>
        <p:sp>
          <p:nvSpPr>
            <p:cNvPr id="71" name="Shape 114"/>
            <p:cNvSpPr/>
            <p:nvPr/>
          </p:nvSpPr>
          <p:spPr>
            <a:xfrm>
              <a:off x="3293086" y="2692833"/>
              <a:ext cx="2603915" cy="963793"/>
            </a:xfrm>
            <a:prstGeom prst="roundRect">
              <a:avLst>
                <a:gd name="adj" fmla="val 14348"/>
              </a:avLst>
            </a:prstGeom>
            <a:solidFill>
              <a:srgbClr val="7BA1CE"/>
            </a:solidFill>
            <a:ln w="12700" cap="flat">
              <a:solidFill>
                <a:srgbClr val="4F81BD"/>
              </a:solidFill>
              <a:prstDash val="solid"/>
              <a:round/>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lvl="0" algn="ctr"/>
              <a:r>
                <a:rPr sz="1600" dirty="0">
                  <a:solidFill>
                    <a:srgbClr val="FFFFFF"/>
                  </a:solidFill>
                  <a:latin typeface="Consolas" charset="0"/>
                  <a:ea typeface="Consolas" charset="0"/>
                  <a:cs typeface="Consolas" charset="0"/>
                </a:rPr>
                <a:t>Управляемый модуль</a:t>
              </a:r>
            </a:p>
            <a:p>
              <a:pPr lvl="0" algn="ctr"/>
              <a:r>
                <a:rPr sz="1600" dirty="0">
                  <a:solidFill>
                    <a:srgbClr val="FFFFFF"/>
                  </a:solidFill>
                  <a:latin typeface="Consolas" charset="0"/>
                  <a:ea typeface="Consolas" charset="0"/>
                  <a:cs typeface="Consolas" charset="0"/>
                </a:rPr>
                <a:t>(MSIL код и </a:t>
              </a:r>
              <a:r>
                <a:rPr sz="1600" dirty="0" err="1" smtClean="0">
                  <a:solidFill>
                    <a:srgbClr val="FFFFFF"/>
                  </a:solidFill>
                  <a:latin typeface="Consolas" charset="0"/>
                  <a:ea typeface="Consolas" charset="0"/>
                  <a:cs typeface="Consolas" charset="0"/>
                </a:rPr>
                <a:t>метаданные</a:t>
              </a:r>
              <a:r>
                <a:rPr sz="1600" dirty="0" smtClean="0">
                  <a:solidFill>
                    <a:srgbClr val="FFFFFF"/>
                  </a:solidFill>
                  <a:latin typeface="Consolas" charset="0"/>
                  <a:ea typeface="Consolas" charset="0"/>
                  <a:cs typeface="Consolas" charset="0"/>
                </a:rPr>
                <a:t>)</a:t>
              </a:r>
              <a:endParaRPr sz="1600" dirty="0">
                <a:solidFill>
                  <a:srgbClr val="FFFFFF"/>
                </a:solidFill>
                <a:latin typeface="Consolas" charset="0"/>
                <a:ea typeface="Consolas" charset="0"/>
                <a:cs typeface="Consolas" charset="0"/>
              </a:endParaRPr>
            </a:p>
          </p:txBody>
        </p:sp>
        <p:sp>
          <p:nvSpPr>
            <p:cNvPr id="72" name="Shape 120"/>
            <p:cNvSpPr/>
            <p:nvPr/>
          </p:nvSpPr>
          <p:spPr>
            <a:xfrm>
              <a:off x="6230798" y="2728292"/>
              <a:ext cx="2630854" cy="963793"/>
            </a:xfrm>
            <a:prstGeom prst="roundRect">
              <a:avLst>
                <a:gd name="adj" fmla="val 14348"/>
              </a:avLst>
            </a:prstGeom>
            <a:solidFill>
              <a:srgbClr val="7BA1CE"/>
            </a:solidFill>
            <a:ln w="12700" cap="flat">
              <a:solidFill>
                <a:srgbClr val="4F81BD"/>
              </a:solidFill>
              <a:prstDash val="solid"/>
              <a:round/>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lvl="0" algn="ctr"/>
              <a:r>
                <a:rPr sz="1600" dirty="0">
                  <a:solidFill>
                    <a:srgbClr val="FFFFFF"/>
                  </a:solidFill>
                  <a:latin typeface="Consolas" charset="0"/>
                  <a:ea typeface="Consolas" charset="0"/>
                  <a:cs typeface="Consolas" charset="0"/>
                </a:rPr>
                <a:t>Управляемый модуль</a:t>
              </a:r>
            </a:p>
            <a:p>
              <a:pPr lvl="0" algn="ctr"/>
              <a:r>
                <a:rPr sz="1600" dirty="0">
                  <a:solidFill>
                    <a:srgbClr val="FFFFFF"/>
                  </a:solidFill>
                  <a:latin typeface="Consolas" charset="0"/>
                  <a:ea typeface="Consolas" charset="0"/>
                  <a:cs typeface="Consolas" charset="0"/>
                </a:rPr>
                <a:t>(MSIL код и </a:t>
              </a:r>
              <a:r>
                <a:rPr sz="1600" dirty="0" err="1">
                  <a:solidFill>
                    <a:srgbClr val="FFFFFF"/>
                  </a:solidFill>
                  <a:latin typeface="Consolas" charset="0"/>
                  <a:ea typeface="Consolas" charset="0"/>
                  <a:cs typeface="Consolas" charset="0"/>
                </a:rPr>
                <a:t>метаданные</a:t>
              </a:r>
              <a:r>
                <a:rPr sz="1600" dirty="0" smtClean="0">
                  <a:solidFill>
                    <a:srgbClr val="FFFFFF"/>
                  </a:solidFill>
                  <a:latin typeface="Consolas" charset="0"/>
                  <a:ea typeface="Consolas" charset="0"/>
                  <a:cs typeface="Consolas" charset="0"/>
                </a:rPr>
                <a:t>)</a:t>
              </a:r>
              <a:endParaRPr sz="1600" dirty="0">
                <a:solidFill>
                  <a:srgbClr val="FFFFFF"/>
                </a:solidFill>
                <a:latin typeface="Consolas" charset="0"/>
                <a:ea typeface="Consolas" charset="0"/>
                <a:cs typeface="Consolas" charset="0"/>
              </a:endParaRPr>
            </a:p>
          </p:txBody>
        </p:sp>
        <p:sp>
          <p:nvSpPr>
            <p:cNvPr id="73" name="Shape 105"/>
            <p:cNvSpPr/>
            <p:nvPr/>
          </p:nvSpPr>
          <p:spPr>
            <a:xfrm rot="5400000">
              <a:off x="1514132" y="2273054"/>
              <a:ext cx="413700" cy="622980"/>
            </a:xfrm>
            <a:prstGeom prst="rightArrow">
              <a:avLst>
                <a:gd name="adj1" fmla="val 56081"/>
                <a:gd name="adj2" fmla="val 53254"/>
              </a:avLst>
            </a:prstGeom>
            <a:solidFill>
              <a:srgbClr val="7BA1CE"/>
            </a:solidFill>
            <a:ln w="12700" cap="flat">
              <a:solidFill>
                <a:srgbClr val="92CDDC"/>
              </a:solidFill>
              <a:prstDash val="solid"/>
              <a:round/>
            </a:ln>
            <a:effectLst>
              <a:outerShdw blurRad="190500" dist="8455" dir="5400000" rotWithShape="0">
                <a:srgbClr val="000000"/>
              </a:outerShdw>
            </a:effectLst>
          </p:spPr>
          <p:txBody>
            <a:bodyPr wrap="square" lIns="0" tIns="0" rIns="0" bIns="0" numCol="1" anchor="ctr">
              <a:noAutofit/>
            </a:bodyPr>
            <a:lstStyle/>
            <a:p>
              <a:pPr lvl="0" algn="ctr">
                <a:defRPr sz="1600" b="1"/>
              </a:pPr>
              <a:endParaRPr sz="1600"/>
            </a:p>
          </p:txBody>
        </p:sp>
        <p:sp>
          <p:nvSpPr>
            <p:cNvPr id="74" name="Shape 111"/>
            <p:cNvSpPr/>
            <p:nvPr/>
          </p:nvSpPr>
          <p:spPr>
            <a:xfrm rot="5400000">
              <a:off x="4365145" y="2273050"/>
              <a:ext cx="413700" cy="622981"/>
            </a:xfrm>
            <a:prstGeom prst="rightArrow">
              <a:avLst>
                <a:gd name="adj1" fmla="val 56081"/>
                <a:gd name="adj2" fmla="val 53254"/>
              </a:avLst>
            </a:prstGeom>
            <a:solidFill>
              <a:srgbClr val="7BA1CE"/>
            </a:solidFill>
            <a:ln w="12700" cap="flat">
              <a:solidFill>
                <a:srgbClr val="92CDDC"/>
              </a:solidFill>
              <a:prstDash val="solid"/>
              <a:round/>
            </a:ln>
            <a:effectLst>
              <a:outerShdw blurRad="190500" dist="8455" dir="5400000" rotWithShape="0">
                <a:srgbClr val="000000"/>
              </a:outerShdw>
            </a:effectLst>
          </p:spPr>
          <p:txBody>
            <a:bodyPr wrap="square" lIns="0" tIns="0" rIns="0" bIns="0" numCol="1" anchor="ctr">
              <a:noAutofit/>
            </a:bodyPr>
            <a:lstStyle/>
            <a:p>
              <a:pPr lvl="0" algn="ctr">
                <a:defRPr sz="1600" b="1"/>
              </a:pPr>
              <a:endParaRPr sz="1600"/>
            </a:p>
          </p:txBody>
        </p:sp>
        <p:sp>
          <p:nvSpPr>
            <p:cNvPr id="75" name="Shape 117"/>
            <p:cNvSpPr/>
            <p:nvPr/>
          </p:nvSpPr>
          <p:spPr>
            <a:xfrm rot="5400000">
              <a:off x="7216163" y="2273050"/>
              <a:ext cx="413700" cy="622981"/>
            </a:xfrm>
            <a:prstGeom prst="rightArrow">
              <a:avLst>
                <a:gd name="adj1" fmla="val 56081"/>
                <a:gd name="adj2" fmla="val 53254"/>
              </a:avLst>
            </a:prstGeom>
            <a:solidFill>
              <a:srgbClr val="7BA1CE"/>
            </a:solidFill>
            <a:ln w="12700" cap="flat">
              <a:solidFill>
                <a:srgbClr val="92CDDC"/>
              </a:solidFill>
              <a:prstDash val="solid"/>
              <a:round/>
            </a:ln>
            <a:effectLst>
              <a:outerShdw blurRad="190500" dist="8455" dir="5400000" rotWithShape="0">
                <a:srgbClr val="000000"/>
              </a:outerShdw>
            </a:effectLst>
          </p:spPr>
          <p:txBody>
            <a:bodyPr wrap="square" lIns="0" tIns="0" rIns="0" bIns="0" numCol="1" anchor="ctr">
              <a:noAutofit/>
            </a:bodyPr>
            <a:lstStyle/>
            <a:p>
              <a:pPr lvl="0" algn="ctr">
                <a:defRPr sz="1600" b="1"/>
              </a:pPr>
              <a:endParaRPr sz="1600"/>
            </a:p>
          </p:txBody>
        </p:sp>
        <p:sp>
          <p:nvSpPr>
            <p:cNvPr id="76" name="Shape 106"/>
            <p:cNvSpPr/>
            <p:nvPr/>
          </p:nvSpPr>
          <p:spPr>
            <a:xfrm>
              <a:off x="574967" y="1829935"/>
              <a:ext cx="2292032" cy="577291"/>
            </a:xfrm>
            <a:prstGeom prst="roundRect">
              <a:avLst>
                <a:gd name="adj" fmla="val 25611"/>
              </a:avLst>
            </a:prstGeom>
            <a:solidFill>
              <a:srgbClr val="7BA1CE"/>
            </a:solidFill>
            <a:ln w="12700" cap="flat">
              <a:solidFill>
                <a:srgbClr val="000090"/>
              </a:solidFill>
              <a:prstDash val="solid"/>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dirty="0">
                  <a:latin typeface="Consolas" charset="0"/>
                  <a:ea typeface="Consolas" charset="0"/>
                  <a:cs typeface="Consolas" charset="0"/>
                </a:rPr>
                <a:t>Компилятор С#</a:t>
              </a:r>
            </a:p>
          </p:txBody>
        </p:sp>
        <p:sp>
          <p:nvSpPr>
            <p:cNvPr id="77" name="Shape 112"/>
            <p:cNvSpPr/>
            <p:nvPr/>
          </p:nvSpPr>
          <p:spPr>
            <a:xfrm>
              <a:off x="3425983" y="1829935"/>
              <a:ext cx="2292033" cy="577291"/>
            </a:xfrm>
            <a:prstGeom prst="roundRect">
              <a:avLst>
                <a:gd name="adj" fmla="val 25611"/>
              </a:avLst>
            </a:prstGeom>
            <a:solidFill>
              <a:srgbClr val="7BA1CE"/>
            </a:solidFill>
            <a:ln w="12700" cap="flat">
              <a:solidFill>
                <a:srgbClr val="000090"/>
              </a:solidFill>
              <a:prstDash val="solid"/>
              <a:round/>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dirty="0">
                  <a:latin typeface="Consolas" charset="0"/>
                  <a:ea typeface="Consolas" charset="0"/>
                  <a:cs typeface="Consolas" charset="0"/>
                </a:rPr>
                <a:t>Компилятор VB</a:t>
              </a:r>
            </a:p>
          </p:txBody>
        </p:sp>
        <p:sp>
          <p:nvSpPr>
            <p:cNvPr id="78" name="Shape 118"/>
            <p:cNvSpPr/>
            <p:nvPr/>
          </p:nvSpPr>
          <p:spPr>
            <a:xfrm>
              <a:off x="6277001" y="1829935"/>
              <a:ext cx="2292033" cy="577291"/>
            </a:xfrm>
            <a:prstGeom prst="roundRect">
              <a:avLst>
                <a:gd name="adj" fmla="val 25611"/>
              </a:avLst>
            </a:prstGeom>
            <a:solidFill>
              <a:srgbClr val="7BA1CE"/>
            </a:solidFill>
            <a:ln w="12700" cap="flat">
              <a:solidFill>
                <a:srgbClr val="000090"/>
              </a:solidFill>
              <a:prstDash val="solid"/>
              <a:round/>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a:latin typeface="Consolas" charset="0"/>
                  <a:ea typeface="Consolas" charset="0"/>
                  <a:cs typeface="Consolas" charset="0"/>
                </a:rPr>
                <a:t>IL ассемблер</a:t>
              </a:r>
            </a:p>
          </p:txBody>
        </p:sp>
        <p:sp>
          <p:nvSpPr>
            <p:cNvPr id="79" name="Shape 105"/>
            <p:cNvSpPr/>
            <p:nvPr/>
          </p:nvSpPr>
          <p:spPr>
            <a:xfrm rot="5400000">
              <a:off x="1514133" y="1342463"/>
              <a:ext cx="413700" cy="622980"/>
            </a:xfrm>
            <a:prstGeom prst="rightArrow">
              <a:avLst>
                <a:gd name="adj1" fmla="val 56081"/>
                <a:gd name="adj2" fmla="val 53254"/>
              </a:avLst>
            </a:prstGeom>
            <a:solidFill>
              <a:srgbClr val="7BA1CE"/>
            </a:solidFill>
            <a:ln w="12700" cap="flat">
              <a:solidFill>
                <a:srgbClr val="92CDDC"/>
              </a:solidFill>
              <a:prstDash val="solid"/>
              <a:round/>
            </a:ln>
            <a:effectLst>
              <a:outerShdw blurRad="190500" dist="8455" dir="5400000" rotWithShape="0">
                <a:srgbClr val="000000"/>
              </a:outerShdw>
            </a:effectLst>
          </p:spPr>
          <p:txBody>
            <a:bodyPr wrap="square" lIns="0" tIns="0" rIns="0" bIns="0" numCol="1" anchor="ctr">
              <a:noAutofit/>
            </a:bodyPr>
            <a:lstStyle/>
            <a:p>
              <a:pPr lvl="0" algn="ctr">
                <a:defRPr sz="1600" b="1"/>
              </a:pPr>
              <a:endParaRPr sz="1600"/>
            </a:p>
          </p:txBody>
        </p:sp>
        <p:sp>
          <p:nvSpPr>
            <p:cNvPr id="80" name="Shape 111"/>
            <p:cNvSpPr/>
            <p:nvPr/>
          </p:nvSpPr>
          <p:spPr>
            <a:xfrm rot="5400000">
              <a:off x="4365146" y="1342459"/>
              <a:ext cx="413700" cy="622981"/>
            </a:xfrm>
            <a:prstGeom prst="rightArrow">
              <a:avLst>
                <a:gd name="adj1" fmla="val 56081"/>
                <a:gd name="adj2" fmla="val 53254"/>
              </a:avLst>
            </a:prstGeom>
            <a:solidFill>
              <a:srgbClr val="7BA1CE"/>
            </a:solidFill>
            <a:ln w="12700" cap="flat">
              <a:solidFill>
                <a:srgbClr val="92CDDC"/>
              </a:solidFill>
              <a:prstDash val="solid"/>
              <a:round/>
            </a:ln>
            <a:effectLst>
              <a:outerShdw blurRad="190500" dist="8455" dir="5400000" rotWithShape="0">
                <a:srgbClr val="000000"/>
              </a:outerShdw>
            </a:effectLst>
          </p:spPr>
          <p:txBody>
            <a:bodyPr wrap="square" lIns="0" tIns="0" rIns="0" bIns="0" numCol="1" anchor="ctr">
              <a:noAutofit/>
            </a:bodyPr>
            <a:lstStyle/>
            <a:p>
              <a:pPr lvl="0" algn="ctr">
                <a:defRPr sz="1600" b="1"/>
              </a:pPr>
              <a:endParaRPr sz="1600"/>
            </a:p>
          </p:txBody>
        </p:sp>
        <p:sp>
          <p:nvSpPr>
            <p:cNvPr id="81" name="Shape 117"/>
            <p:cNvSpPr/>
            <p:nvPr/>
          </p:nvSpPr>
          <p:spPr>
            <a:xfrm rot="5400000">
              <a:off x="7216164" y="1342459"/>
              <a:ext cx="413700" cy="622981"/>
            </a:xfrm>
            <a:prstGeom prst="rightArrow">
              <a:avLst>
                <a:gd name="adj1" fmla="val 56081"/>
                <a:gd name="adj2" fmla="val 53254"/>
              </a:avLst>
            </a:prstGeom>
            <a:solidFill>
              <a:srgbClr val="7BA1CE"/>
            </a:solidFill>
            <a:ln w="12700" cap="flat">
              <a:solidFill>
                <a:srgbClr val="92CDDC"/>
              </a:solidFill>
              <a:prstDash val="solid"/>
              <a:round/>
            </a:ln>
            <a:effectLst>
              <a:outerShdw blurRad="190500" dist="8455" dir="5400000" rotWithShape="0">
                <a:srgbClr val="000000"/>
              </a:outerShdw>
            </a:effectLst>
          </p:spPr>
          <p:txBody>
            <a:bodyPr wrap="square" lIns="0" tIns="0" rIns="0" bIns="0" numCol="1" anchor="ctr">
              <a:noAutofit/>
            </a:bodyPr>
            <a:lstStyle/>
            <a:p>
              <a:pPr lvl="0" algn="ctr">
                <a:defRPr sz="1600" b="1"/>
              </a:pPr>
              <a:endParaRPr sz="1600"/>
            </a:p>
          </p:txBody>
        </p:sp>
        <p:sp>
          <p:nvSpPr>
            <p:cNvPr id="82" name="Shape 104"/>
            <p:cNvSpPr/>
            <p:nvPr/>
          </p:nvSpPr>
          <p:spPr>
            <a:xfrm>
              <a:off x="574967" y="738410"/>
              <a:ext cx="2292032" cy="694107"/>
            </a:xfrm>
            <a:prstGeom prst="roundRect">
              <a:avLst>
                <a:gd name="adj" fmla="val 25611"/>
              </a:avLst>
            </a:prstGeom>
            <a:solidFill>
              <a:srgbClr val="A7C0DE"/>
            </a:solidFill>
            <a:ln w="12700" cap="flat">
              <a:solidFill>
                <a:srgbClr val="4F81BD"/>
              </a:solidFill>
              <a:prstDash val="solid"/>
              <a:round/>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dirty="0">
                  <a:latin typeface="Consolas" charset="0"/>
                  <a:ea typeface="Consolas" charset="0"/>
                  <a:cs typeface="Consolas" charset="0"/>
                </a:rPr>
                <a:t>Файлы с исходным кодом на С#</a:t>
              </a:r>
            </a:p>
          </p:txBody>
        </p:sp>
        <p:sp>
          <p:nvSpPr>
            <p:cNvPr id="83" name="Shape 110"/>
            <p:cNvSpPr/>
            <p:nvPr/>
          </p:nvSpPr>
          <p:spPr>
            <a:xfrm>
              <a:off x="3425983" y="738410"/>
              <a:ext cx="2292033" cy="694107"/>
            </a:xfrm>
            <a:prstGeom prst="roundRect">
              <a:avLst>
                <a:gd name="adj" fmla="val 25611"/>
              </a:avLst>
            </a:prstGeom>
            <a:solidFill>
              <a:srgbClr val="A7C0DE"/>
            </a:solidFill>
            <a:ln w="12700" cap="flat">
              <a:solidFill>
                <a:srgbClr val="4F81BD"/>
              </a:solidFill>
              <a:prstDash val="solid"/>
              <a:round/>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dirty="0">
                  <a:latin typeface="Consolas" charset="0"/>
                  <a:ea typeface="Consolas" charset="0"/>
                  <a:cs typeface="Consolas" charset="0"/>
                </a:rPr>
                <a:t>Файлы с исходным кодом на VB</a:t>
              </a:r>
            </a:p>
          </p:txBody>
        </p:sp>
        <p:sp>
          <p:nvSpPr>
            <p:cNvPr id="84" name="Shape 116"/>
            <p:cNvSpPr/>
            <p:nvPr/>
          </p:nvSpPr>
          <p:spPr>
            <a:xfrm>
              <a:off x="6277001" y="738410"/>
              <a:ext cx="2292033" cy="694107"/>
            </a:xfrm>
            <a:prstGeom prst="roundRect">
              <a:avLst>
                <a:gd name="adj" fmla="val 25611"/>
              </a:avLst>
            </a:prstGeom>
            <a:solidFill>
              <a:srgbClr val="A7C0DE"/>
            </a:solidFill>
            <a:ln w="12700" cap="flat">
              <a:solidFill>
                <a:srgbClr val="4F81BD"/>
              </a:solidFill>
              <a:prstDash val="solid"/>
              <a:round/>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600" b="1"/>
              </a:lvl1pPr>
            </a:lstStyle>
            <a:p>
              <a:pPr lvl="0">
                <a:defRPr sz="1800" b="0"/>
              </a:pPr>
              <a:r>
                <a:rPr b="0" dirty="0">
                  <a:latin typeface="Consolas" charset="0"/>
                  <a:ea typeface="Consolas" charset="0"/>
                  <a:cs typeface="Consolas" charset="0"/>
                </a:rPr>
                <a:t>Файлы с исходным кодом на IL</a:t>
              </a:r>
            </a:p>
          </p:txBody>
        </p:sp>
      </p:grpSp>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Управляемые модули, MSIL код и метаданные</a:t>
            </a:r>
            <a:endParaRPr lang="en-US" dirty="0"/>
          </a:p>
        </p:txBody>
      </p:sp>
      <p:pic>
        <p:nvPicPr>
          <p:cNvPr id="4" name="Picture 3"/>
          <p:cNvPicPr>
            <a:picLocks noChangeAspect="1"/>
          </p:cNvPicPr>
          <p:nvPr/>
        </p:nvPicPr>
        <p:blipFill>
          <a:blip r:embed="rId2"/>
          <a:stretch>
            <a:fillRect/>
          </a:stretch>
        </p:blipFill>
        <p:spPr>
          <a:xfrm>
            <a:off x="762000" y="896470"/>
            <a:ext cx="7679765" cy="5687557"/>
          </a:xfrm>
          <a:prstGeom prst="rect">
            <a:avLst/>
          </a:prstGeom>
        </p:spPr>
      </p:pic>
    </p:spTree>
    <p:extLst>
      <p:ext uri="{BB962C8B-B14F-4D97-AF65-F5344CB8AC3E}">
        <p14:creationId xmlns:p14="http://schemas.microsoft.com/office/powerpoint/2010/main" val="2915970223"/>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12</a:t>
            </a:fld>
            <a:endParaRPr sz="1200" b="1">
              <a:solidFill>
                <a:srgbClr val="21438F"/>
              </a:solidFill>
            </a:endParaRPr>
          </a:p>
        </p:txBody>
      </p:sp>
      <p:grpSp>
        <p:nvGrpSpPr>
          <p:cNvPr id="140" name="Group 140"/>
          <p:cNvGrpSpPr/>
          <p:nvPr/>
        </p:nvGrpSpPr>
        <p:grpSpPr>
          <a:xfrm>
            <a:off x="284957" y="914400"/>
            <a:ext cx="8717134" cy="5334002"/>
            <a:chOff x="0" y="0"/>
            <a:chExt cx="8717133" cy="5334001"/>
          </a:xfrm>
        </p:grpSpPr>
        <p:grpSp>
          <p:nvGrpSpPr>
            <p:cNvPr id="127" name="Group 127"/>
            <p:cNvGrpSpPr/>
            <p:nvPr/>
          </p:nvGrpSpPr>
          <p:grpSpPr>
            <a:xfrm>
              <a:off x="0" y="0"/>
              <a:ext cx="8610600" cy="929032"/>
              <a:chOff x="0" y="0"/>
              <a:chExt cx="8610600" cy="929031"/>
            </a:xfrm>
          </p:grpSpPr>
          <p:sp>
            <p:nvSpPr>
              <p:cNvPr id="125" name="Shape 125"/>
              <p:cNvSpPr/>
              <p:nvPr/>
            </p:nvSpPr>
            <p:spPr>
              <a:xfrm>
                <a:off x="0" y="0"/>
                <a:ext cx="8610600" cy="929031"/>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just"/>
                <a:endParaRPr/>
              </a:p>
            </p:txBody>
          </p:sp>
          <p:sp>
            <p:nvSpPr>
              <p:cNvPr id="126" name="Shape 126"/>
              <p:cNvSpPr/>
              <p:nvPr/>
            </p:nvSpPr>
            <p:spPr>
              <a:xfrm>
                <a:off x="147307" y="187517"/>
                <a:ext cx="8254536" cy="55399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just"/>
              </a:lstStyle>
              <a:p>
                <a:pPr lvl="0"/>
                <a:r>
                  <a:rPr dirty="0"/>
                  <a:t>Метаданные устраняют необходимость в заголовочных и библиотечных файлах при компиляции</a:t>
                </a:r>
              </a:p>
            </p:txBody>
          </p:sp>
        </p:grpSp>
        <p:grpSp>
          <p:nvGrpSpPr>
            <p:cNvPr id="130" name="Group 130"/>
            <p:cNvGrpSpPr/>
            <p:nvPr/>
          </p:nvGrpSpPr>
          <p:grpSpPr>
            <a:xfrm>
              <a:off x="0" y="1101242"/>
              <a:ext cx="8717133" cy="929032"/>
              <a:chOff x="0" y="0"/>
              <a:chExt cx="8717133" cy="929031"/>
            </a:xfrm>
          </p:grpSpPr>
          <p:sp>
            <p:nvSpPr>
              <p:cNvPr id="128" name="Shape 128"/>
              <p:cNvSpPr/>
              <p:nvPr/>
            </p:nvSpPr>
            <p:spPr>
              <a:xfrm>
                <a:off x="0" y="0"/>
                <a:ext cx="8610600" cy="929031"/>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just"/>
                <a:endParaRPr/>
              </a:p>
            </p:txBody>
          </p:sp>
          <p:sp>
            <p:nvSpPr>
              <p:cNvPr id="129" name="Shape 129"/>
              <p:cNvSpPr/>
              <p:nvPr/>
            </p:nvSpPr>
            <p:spPr>
              <a:xfrm>
                <a:off x="147307" y="315651"/>
                <a:ext cx="8569826" cy="370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just"/>
              </a:lstStyle>
              <a:p>
                <a:pPr lvl="0"/>
                <a:r>
                  <a:rPr dirty="0"/>
                  <a:t>Visual Studio .NET </a:t>
                </a:r>
                <a:r>
                  <a:rPr dirty="0" err="1"/>
                  <a:t>использует</a:t>
                </a:r>
                <a:r>
                  <a:rPr dirty="0"/>
                  <a:t> </a:t>
                </a:r>
                <a:r>
                  <a:rPr dirty="0" err="1"/>
                  <a:t>метаданные</a:t>
                </a:r>
                <a:r>
                  <a:rPr dirty="0"/>
                  <a:t> </a:t>
                </a:r>
                <a:r>
                  <a:rPr dirty="0" err="1"/>
                  <a:t>для</a:t>
                </a:r>
                <a:r>
                  <a:rPr dirty="0"/>
                  <a:t> </a:t>
                </a:r>
                <a:r>
                  <a:rPr dirty="0" err="1"/>
                  <a:t>облегчения</a:t>
                </a:r>
                <a:r>
                  <a:rPr dirty="0"/>
                  <a:t> </a:t>
                </a:r>
                <a:r>
                  <a:rPr dirty="0" err="1"/>
                  <a:t>написания</a:t>
                </a:r>
                <a:r>
                  <a:rPr dirty="0"/>
                  <a:t> </a:t>
                </a:r>
                <a:r>
                  <a:rPr dirty="0" err="1"/>
                  <a:t>кода</a:t>
                </a:r>
                <a:r>
                  <a:rPr dirty="0"/>
                  <a:t> </a:t>
                </a:r>
              </a:p>
            </p:txBody>
          </p:sp>
        </p:grpSp>
        <p:grpSp>
          <p:nvGrpSpPr>
            <p:cNvPr id="133" name="Group 133"/>
            <p:cNvGrpSpPr/>
            <p:nvPr/>
          </p:nvGrpSpPr>
          <p:grpSpPr>
            <a:xfrm>
              <a:off x="0" y="2202484"/>
              <a:ext cx="8610600" cy="929033"/>
              <a:chOff x="0" y="0"/>
              <a:chExt cx="8610600" cy="929031"/>
            </a:xfrm>
          </p:grpSpPr>
          <p:sp>
            <p:nvSpPr>
              <p:cNvPr id="131" name="Shape 131"/>
              <p:cNvSpPr/>
              <p:nvPr/>
            </p:nvSpPr>
            <p:spPr>
              <a:xfrm>
                <a:off x="0" y="0"/>
                <a:ext cx="8610600" cy="929031"/>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just"/>
                <a:endParaRPr/>
              </a:p>
            </p:txBody>
          </p:sp>
          <p:sp>
            <p:nvSpPr>
              <p:cNvPr id="132" name="Shape 132"/>
              <p:cNvSpPr/>
              <p:nvPr/>
            </p:nvSpPr>
            <p:spPr>
              <a:xfrm>
                <a:off x="147306" y="187517"/>
                <a:ext cx="8254537" cy="55399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just"/>
              </a:lstStyle>
              <a:p>
                <a:pPr lvl="0"/>
                <a:r>
                  <a:rPr dirty="0"/>
                  <a:t>В </a:t>
                </a:r>
                <a:r>
                  <a:rPr dirty="0" err="1"/>
                  <a:t>процессе</a:t>
                </a:r>
                <a:r>
                  <a:rPr dirty="0"/>
                  <a:t> </a:t>
                </a:r>
                <a:r>
                  <a:rPr dirty="0" err="1"/>
                  <a:t>верификации</a:t>
                </a:r>
                <a:r>
                  <a:rPr dirty="0"/>
                  <a:t> </a:t>
                </a:r>
                <a:r>
                  <a:rPr dirty="0" err="1"/>
                  <a:t>кода</a:t>
                </a:r>
                <a:r>
                  <a:rPr dirty="0"/>
                  <a:t> CLR </a:t>
                </a:r>
                <a:r>
                  <a:rPr dirty="0" err="1"/>
                  <a:t>использует</a:t>
                </a:r>
                <a:r>
                  <a:rPr dirty="0"/>
                  <a:t> </a:t>
                </a:r>
                <a:r>
                  <a:rPr dirty="0" err="1"/>
                  <a:t>метаданные</a:t>
                </a:r>
                <a:r>
                  <a:rPr dirty="0"/>
                  <a:t>, </a:t>
                </a:r>
                <a:r>
                  <a:rPr dirty="0" err="1"/>
                  <a:t>чтобы</a:t>
                </a:r>
                <a:r>
                  <a:rPr dirty="0"/>
                  <a:t> </a:t>
                </a:r>
                <a:r>
                  <a:rPr dirty="0" err="1"/>
                  <a:t>убедиться</a:t>
                </a:r>
                <a:r>
                  <a:rPr dirty="0"/>
                  <a:t>, </a:t>
                </a:r>
                <a:r>
                  <a:rPr dirty="0" err="1"/>
                  <a:t>что</a:t>
                </a:r>
                <a:r>
                  <a:rPr dirty="0"/>
                  <a:t> </a:t>
                </a:r>
                <a:r>
                  <a:rPr dirty="0" err="1"/>
                  <a:t>код</a:t>
                </a:r>
                <a:r>
                  <a:rPr dirty="0"/>
                  <a:t> </a:t>
                </a:r>
                <a:r>
                  <a:rPr dirty="0" err="1"/>
                  <a:t>совершает</a:t>
                </a:r>
                <a:r>
                  <a:rPr dirty="0"/>
                  <a:t> </a:t>
                </a:r>
                <a:r>
                  <a:rPr dirty="0" err="1"/>
                  <a:t>только</a:t>
                </a:r>
                <a:r>
                  <a:rPr dirty="0"/>
                  <a:t> «</a:t>
                </a:r>
                <a:r>
                  <a:rPr dirty="0" err="1"/>
                  <a:t>безопасные</a:t>
                </a:r>
                <a:r>
                  <a:rPr dirty="0"/>
                  <a:t>» </a:t>
                </a:r>
                <a:r>
                  <a:rPr dirty="0" err="1"/>
                  <a:t>операции</a:t>
                </a:r>
                <a:endParaRPr dirty="0"/>
              </a:p>
            </p:txBody>
          </p:sp>
        </p:grpSp>
        <p:grpSp>
          <p:nvGrpSpPr>
            <p:cNvPr id="136" name="Group 136"/>
            <p:cNvGrpSpPr/>
            <p:nvPr/>
          </p:nvGrpSpPr>
          <p:grpSpPr>
            <a:xfrm>
              <a:off x="0" y="4404969"/>
              <a:ext cx="8717133" cy="929032"/>
              <a:chOff x="0" y="0"/>
              <a:chExt cx="8717133" cy="929031"/>
            </a:xfrm>
          </p:grpSpPr>
          <p:sp>
            <p:nvSpPr>
              <p:cNvPr id="134" name="Shape 134"/>
              <p:cNvSpPr/>
              <p:nvPr/>
            </p:nvSpPr>
            <p:spPr>
              <a:xfrm>
                <a:off x="0" y="0"/>
                <a:ext cx="8610600" cy="929031"/>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just"/>
                <a:endParaRPr/>
              </a:p>
            </p:txBody>
          </p:sp>
          <p:sp>
            <p:nvSpPr>
              <p:cNvPr id="135" name="Shape 135"/>
              <p:cNvSpPr/>
              <p:nvPr/>
            </p:nvSpPr>
            <p:spPr>
              <a:xfrm>
                <a:off x="147307" y="279095"/>
                <a:ext cx="8569826" cy="370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just"/>
              </a:lstStyle>
              <a:p>
                <a:pPr lvl="0"/>
                <a:r>
                  <a:rPr dirty="0" err="1"/>
                  <a:t>Метаданные</a:t>
                </a:r>
                <a:r>
                  <a:rPr dirty="0"/>
                  <a:t> </a:t>
                </a:r>
                <a:r>
                  <a:rPr dirty="0" err="1"/>
                  <a:t>позволяют</a:t>
                </a:r>
                <a:r>
                  <a:rPr dirty="0"/>
                  <a:t> </a:t>
                </a:r>
                <a:r>
                  <a:rPr dirty="0" err="1"/>
                  <a:t>сборщику</a:t>
                </a:r>
                <a:r>
                  <a:rPr dirty="0"/>
                  <a:t> </a:t>
                </a:r>
                <a:r>
                  <a:rPr dirty="0" err="1"/>
                  <a:t>мусора</a:t>
                </a:r>
                <a:r>
                  <a:rPr dirty="0"/>
                  <a:t> </a:t>
                </a:r>
                <a:r>
                  <a:rPr dirty="0" err="1"/>
                  <a:t>отслеживать</a:t>
                </a:r>
                <a:r>
                  <a:rPr dirty="0"/>
                  <a:t> </a:t>
                </a:r>
                <a:r>
                  <a:rPr dirty="0" err="1"/>
                  <a:t>жизненный</a:t>
                </a:r>
                <a:r>
                  <a:rPr dirty="0"/>
                  <a:t> </a:t>
                </a:r>
                <a:r>
                  <a:rPr dirty="0" err="1"/>
                  <a:t>цикл</a:t>
                </a:r>
                <a:r>
                  <a:rPr dirty="0"/>
                  <a:t> </a:t>
                </a:r>
                <a:r>
                  <a:rPr dirty="0" err="1"/>
                  <a:t>объектов</a:t>
                </a:r>
                <a:endParaRPr dirty="0"/>
              </a:p>
            </p:txBody>
          </p:sp>
        </p:grpSp>
        <p:grpSp>
          <p:nvGrpSpPr>
            <p:cNvPr id="139" name="Group 139"/>
            <p:cNvGrpSpPr/>
            <p:nvPr/>
          </p:nvGrpSpPr>
          <p:grpSpPr>
            <a:xfrm>
              <a:off x="0" y="3304031"/>
              <a:ext cx="8610600" cy="929033"/>
              <a:chOff x="0" y="0"/>
              <a:chExt cx="8610600" cy="929031"/>
            </a:xfrm>
          </p:grpSpPr>
          <p:sp>
            <p:nvSpPr>
              <p:cNvPr id="137" name="Shape 137"/>
              <p:cNvSpPr/>
              <p:nvPr/>
            </p:nvSpPr>
            <p:spPr>
              <a:xfrm>
                <a:off x="0" y="0"/>
                <a:ext cx="8610600" cy="929031"/>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just"/>
                <a:endParaRPr/>
              </a:p>
            </p:txBody>
          </p:sp>
          <p:sp>
            <p:nvSpPr>
              <p:cNvPr id="138" name="Shape 138"/>
              <p:cNvSpPr/>
              <p:nvPr/>
            </p:nvSpPr>
            <p:spPr>
              <a:xfrm>
                <a:off x="147306" y="49018"/>
                <a:ext cx="8254537" cy="83099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just"/>
              </a:lstStyle>
              <a:p>
                <a:pPr lvl="0"/>
                <a:r>
                  <a:rPr dirty="0" err="1"/>
                  <a:t>Метаданные</a:t>
                </a:r>
                <a:r>
                  <a:rPr dirty="0"/>
                  <a:t> </a:t>
                </a:r>
                <a:r>
                  <a:rPr dirty="0" err="1"/>
                  <a:t>позволяют</a:t>
                </a:r>
                <a:r>
                  <a:rPr dirty="0"/>
                  <a:t> </a:t>
                </a:r>
                <a:r>
                  <a:rPr dirty="0" err="1"/>
                  <a:t>сериализовать</a:t>
                </a:r>
                <a:r>
                  <a:rPr dirty="0"/>
                  <a:t> </a:t>
                </a:r>
                <a:r>
                  <a:rPr dirty="0" err="1"/>
                  <a:t>поля</a:t>
                </a:r>
                <a:r>
                  <a:rPr dirty="0"/>
                  <a:t> </a:t>
                </a:r>
                <a:r>
                  <a:rPr dirty="0" err="1"/>
                  <a:t>объекта</a:t>
                </a:r>
                <a:r>
                  <a:rPr dirty="0"/>
                  <a:t> в </a:t>
                </a:r>
                <a:r>
                  <a:rPr dirty="0" err="1"/>
                  <a:t>блок</a:t>
                </a:r>
                <a:r>
                  <a:rPr dirty="0"/>
                  <a:t> </a:t>
                </a:r>
                <a:r>
                  <a:rPr dirty="0" err="1"/>
                  <a:t>памяти</a:t>
                </a:r>
                <a:r>
                  <a:rPr dirty="0"/>
                  <a:t> </a:t>
                </a:r>
                <a:r>
                  <a:rPr dirty="0" err="1"/>
                  <a:t>на</a:t>
                </a:r>
                <a:r>
                  <a:rPr dirty="0"/>
                  <a:t> </a:t>
                </a:r>
                <a:r>
                  <a:rPr dirty="0" err="1"/>
                  <a:t>удаленной</a:t>
                </a:r>
                <a:r>
                  <a:rPr dirty="0"/>
                  <a:t> </a:t>
                </a:r>
                <a:r>
                  <a:rPr dirty="0" err="1"/>
                  <a:t>машине</a:t>
                </a:r>
                <a:r>
                  <a:rPr dirty="0"/>
                  <a:t> и </a:t>
                </a:r>
                <a:r>
                  <a:rPr dirty="0" err="1"/>
                  <a:t>затем</a:t>
                </a:r>
                <a:r>
                  <a:rPr dirty="0"/>
                  <a:t> </a:t>
                </a:r>
                <a:r>
                  <a:rPr dirty="0" err="1"/>
                  <a:t>десериализовать</a:t>
                </a:r>
                <a:r>
                  <a:rPr dirty="0"/>
                  <a:t>, </a:t>
                </a:r>
                <a:r>
                  <a:rPr dirty="0" err="1"/>
                  <a:t>восстановив</a:t>
                </a:r>
                <a:r>
                  <a:rPr dirty="0"/>
                  <a:t> </a:t>
                </a:r>
                <a:r>
                  <a:rPr dirty="0" err="1"/>
                  <a:t>объект</a:t>
                </a:r>
                <a:r>
                  <a:rPr dirty="0"/>
                  <a:t> и </a:t>
                </a:r>
                <a:r>
                  <a:rPr dirty="0" err="1"/>
                  <a:t>его</a:t>
                </a:r>
                <a:r>
                  <a:rPr dirty="0"/>
                  <a:t> </a:t>
                </a:r>
                <a:r>
                  <a:rPr dirty="0" err="1"/>
                  <a:t>состояние</a:t>
                </a:r>
                <a:r>
                  <a:rPr dirty="0"/>
                  <a:t> </a:t>
                </a:r>
                <a:r>
                  <a:rPr dirty="0" err="1"/>
                  <a:t>на</a:t>
                </a:r>
                <a:r>
                  <a:rPr dirty="0"/>
                  <a:t> </a:t>
                </a:r>
                <a:r>
                  <a:rPr dirty="0" err="1"/>
                  <a:t>этой</a:t>
                </a:r>
                <a:r>
                  <a:rPr dirty="0"/>
                  <a:t> </a:t>
                </a:r>
                <a:r>
                  <a:rPr dirty="0" err="1"/>
                  <a:t>машине</a:t>
                </a:r>
                <a:endParaRPr dirty="0"/>
              </a:p>
            </p:txBody>
          </p:sp>
        </p:grpSp>
      </p:grpSp>
      <p:sp>
        <p:nvSpPr>
          <p:cNvPr id="141" name="Shape 141"/>
          <p:cNvSpPr>
            <a:spLocks noGrp="1"/>
          </p:cNvSpPr>
          <p:nvPr>
            <p:ph type="title"/>
          </p:nvPr>
        </p:nvSpPr>
        <p:spPr>
          <a:prstGeom prst="rect">
            <a:avLst/>
          </a:prstGeom>
        </p:spPr>
        <p:txBody>
          <a:bodyPr lIns="0" tIns="0" rIns="0" bIns="0"/>
          <a:lstStyle>
            <a:lvl1pPr>
              <a:tabLst>
                <a:tab pos="8229600" algn="r"/>
              </a:tabLst>
            </a:lvl1pPr>
          </a:lstStyle>
          <a:p>
            <a:pPr lvl="0">
              <a:defRPr b="0">
                <a:solidFill>
                  <a:srgbClr val="000000"/>
                </a:solidFill>
              </a:defRPr>
            </a:pPr>
            <a:r>
              <a:rPr b="1">
                <a:solidFill>
                  <a:srgbClr val="21438F"/>
                </a:solidFill>
              </a:rPr>
              <a:t>Управляемые модули, MSIL код и метаданные</a:t>
            </a:r>
          </a:p>
        </p:txBody>
      </p:sp>
    </p:spTree>
    <p:extLst>
      <p:ext uri="{BB962C8B-B14F-4D97-AF65-F5344CB8AC3E}">
        <p14:creationId xmlns:p14="http://schemas.microsoft.com/office/powerpoint/2010/main" val="3136433408"/>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IL </a:t>
            </a:r>
            <a:r>
              <a:rPr lang="ru-RU" dirty="0" smtClean="0"/>
              <a:t>и верификация</a:t>
            </a:r>
            <a:endParaRPr lang="en-US" dirty="0"/>
          </a:p>
        </p:txBody>
      </p:sp>
      <p:sp>
        <p:nvSpPr>
          <p:cNvPr id="4" name="Shape 147"/>
          <p:cNvSpPr/>
          <p:nvPr/>
        </p:nvSpPr>
        <p:spPr>
          <a:xfrm>
            <a:off x="201855" y="762000"/>
            <a:ext cx="8740291" cy="1592412"/>
          </a:xfrm>
          <a:prstGeom prst="roundRect">
            <a:avLst>
              <a:gd name="adj" fmla="val 17059"/>
            </a:avLst>
          </a:prstGeom>
          <a:solidFill>
            <a:srgbClr val="7BA1CE"/>
          </a:solidFill>
          <a:ln w="12700" cap="flat">
            <a:no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190500" tIns="190500" rIns="190500" bIns="190500" numCol="1" anchor="ctr">
            <a:noAutofit/>
          </a:bodyPr>
          <a:lstStyle>
            <a:lvl1pPr algn="just"/>
          </a:lstStyle>
          <a:p>
            <a:r>
              <a:rPr lang="ru-RU" dirty="0"/>
              <a:t>IL является стековым </a:t>
            </a:r>
            <a:r>
              <a:rPr lang="ru-RU" dirty="0" smtClean="0"/>
              <a:t>языком – все </a:t>
            </a:r>
            <a:r>
              <a:rPr lang="ru-RU" dirty="0"/>
              <a:t>его инструкции заносят операнды в </a:t>
            </a:r>
            <a:r>
              <a:rPr lang="ru-RU" dirty="0" smtClean="0"/>
              <a:t>стек вычислений (</a:t>
            </a:r>
            <a:r>
              <a:rPr lang="en-US" dirty="0" smtClean="0"/>
              <a:t>evaluation stack</a:t>
            </a:r>
            <a:r>
              <a:rPr lang="ru-RU" dirty="0" smtClean="0"/>
              <a:t>) и </a:t>
            </a:r>
            <a:r>
              <a:rPr lang="ru-RU" dirty="0"/>
              <a:t>извлекают результаты из стека. IL не содержит инструкций для работы с </a:t>
            </a:r>
            <a:r>
              <a:rPr lang="ru-RU" dirty="0" smtClean="0"/>
              <a:t>регистрами (</a:t>
            </a:r>
            <a:r>
              <a:rPr lang="ru-RU" dirty="0"/>
              <a:t>абстрагирует разработчика от конкретного </a:t>
            </a:r>
            <a:r>
              <a:rPr lang="ru-RU" dirty="0" smtClean="0"/>
              <a:t>процессора), что упрощает </a:t>
            </a:r>
            <a:r>
              <a:rPr lang="ru-RU" dirty="0"/>
              <a:t>создание новых языков и компиляторов, генерирующих код для CLR. </a:t>
            </a:r>
          </a:p>
        </p:txBody>
      </p:sp>
      <p:sp>
        <p:nvSpPr>
          <p:cNvPr id="5" name="Shape 147"/>
          <p:cNvSpPr/>
          <p:nvPr/>
        </p:nvSpPr>
        <p:spPr>
          <a:xfrm>
            <a:off x="201855" y="2506812"/>
            <a:ext cx="8740291" cy="1592412"/>
          </a:xfrm>
          <a:prstGeom prst="roundRect">
            <a:avLst>
              <a:gd name="adj" fmla="val 17059"/>
            </a:avLst>
          </a:prstGeom>
          <a:solidFill>
            <a:srgbClr val="7BA1CE"/>
          </a:solidFill>
          <a:ln w="12700" cap="flat">
            <a:no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190500" tIns="190500" rIns="190500" bIns="190500" numCol="1" anchor="ctr">
            <a:noAutofit/>
          </a:bodyPr>
          <a:lstStyle>
            <a:lvl1pPr algn="just"/>
          </a:lstStyle>
          <a:p>
            <a:r>
              <a:rPr lang="ru-RU" dirty="0"/>
              <a:t>IL-код </a:t>
            </a:r>
            <a:r>
              <a:rPr lang="ru-RU" dirty="0" smtClean="0"/>
              <a:t>обеспечивает </a:t>
            </a:r>
            <a:r>
              <a:rPr lang="ru-RU" dirty="0"/>
              <a:t>безопасность приложения и его </a:t>
            </a:r>
            <a:r>
              <a:rPr lang="ru-RU" dirty="0" smtClean="0"/>
              <a:t>устойчивость </a:t>
            </a:r>
            <a:r>
              <a:rPr lang="ru-RU" dirty="0"/>
              <a:t>перед </a:t>
            </a:r>
            <a:r>
              <a:rPr lang="ru-RU" dirty="0" smtClean="0"/>
              <a:t>ошибками</a:t>
            </a:r>
            <a:r>
              <a:rPr lang="ru-RU" dirty="0"/>
              <a:t> </a:t>
            </a:r>
            <a:r>
              <a:rPr lang="ru-RU" dirty="0" smtClean="0"/>
              <a:t>– в </a:t>
            </a:r>
            <a:r>
              <a:rPr lang="ru-RU" dirty="0"/>
              <a:t>процессе компиляции IL в машинные инструкции CLR выполняется процедура, называемая </a:t>
            </a:r>
            <a:r>
              <a:rPr lang="ru-RU" i="1" dirty="0" smtClean="0"/>
              <a:t>верификацией̆ </a:t>
            </a:r>
            <a:r>
              <a:rPr lang="ru-RU" dirty="0"/>
              <a:t>— анализ высокоуровневого кода IL и проверка безопасности всех операций. </a:t>
            </a:r>
          </a:p>
        </p:txBody>
      </p:sp>
    </p:spTree>
    <p:extLst>
      <p:ext uri="{BB962C8B-B14F-4D97-AF65-F5344CB8AC3E}">
        <p14:creationId xmlns:p14="http://schemas.microsoft.com/office/powerpoint/2010/main" val="2999512405"/>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14</a:t>
            </a:fld>
            <a:endParaRPr sz="1200" b="1">
              <a:solidFill>
                <a:srgbClr val="21438F"/>
              </a:solidFill>
            </a:endParaRPr>
          </a:p>
        </p:txBody>
      </p:sp>
      <p:grpSp>
        <p:nvGrpSpPr>
          <p:cNvPr id="148" name="Group 148"/>
          <p:cNvGrpSpPr/>
          <p:nvPr/>
        </p:nvGrpSpPr>
        <p:grpSpPr>
          <a:xfrm>
            <a:off x="201855" y="836615"/>
            <a:ext cx="8740290" cy="2441570"/>
            <a:chOff x="0" y="0"/>
            <a:chExt cx="8740288" cy="2441569"/>
          </a:xfrm>
        </p:grpSpPr>
        <p:sp>
          <p:nvSpPr>
            <p:cNvPr id="146" name="Shape 146"/>
            <p:cNvSpPr/>
            <p:nvPr/>
          </p:nvSpPr>
          <p:spPr>
            <a:xfrm>
              <a:off x="0" y="0"/>
              <a:ext cx="8740289" cy="1116689"/>
            </a:xfrm>
            <a:prstGeom prst="roundRect">
              <a:avLst>
                <a:gd name="adj" fmla="val 17059"/>
              </a:avLst>
            </a:prstGeom>
            <a:solidFill>
              <a:srgbClr val="7BA1CE"/>
            </a:solidFill>
            <a:ln w="12700" cap="flat">
              <a:no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190500" tIns="190500" rIns="190500" bIns="190500" numCol="1" anchor="ctr">
              <a:noAutofit/>
            </a:bodyPr>
            <a:lstStyle>
              <a:lvl1pPr algn="just"/>
            </a:lstStyle>
            <a:p>
              <a:pPr lvl="0"/>
              <a:r>
                <a:t>Логическая группировка одного или нескольких управляемых модулей и файлов ресурсов</a:t>
              </a:r>
            </a:p>
          </p:txBody>
        </p:sp>
        <p:sp>
          <p:nvSpPr>
            <p:cNvPr id="147" name="Shape 147"/>
            <p:cNvSpPr/>
            <p:nvPr/>
          </p:nvSpPr>
          <p:spPr>
            <a:xfrm>
              <a:off x="0" y="1324881"/>
              <a:ext cx="8740289" cy="1116689"/>
            </a:xfrm>
            <a:prstGeom prst="roundRect">
              <a:avLst>
                <a:gd name="adj" fmla="val 17059"/>
              </a:avLst>
            </a:prstGeom>
            <a:solidFill>
              <a:srgbClr val="7BA1CE"/>
            </a:solidFill>
            <a:ln w="12700" cap="flat">
              <a:no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190500" tIns="190500" rIns="190500" bIns="190500" numCol="1" anchor="ctr">
              <a:noAutofit/>
            </a:bodyPr>
            <a:lstStyle>
              <a:lvl1pPr algn="just"/>
            </a:lstStyle>
            <a:p>
              <a:pPr lvl="0"/>
              <a:r>
                <a:t>Самая маленькая единица с точки зрения повторного использования, безопасности и управления версиями</a:t>
              </a:r>
            </a:p>
          </p:txBody>
        </p:sp>
      </p:grpSp>
      <p:sp>
        <p:nvSpPr>
          <p:cNvPr id="149" name="Shape 149"/>
          <p:cNvSpPr/>
          <p:nvPr/>
        </p:nvSpPr>
        <p:spPr>
          <a:xfrm>
            <a:off x="226954" y="179343"/>
            <a:ext cx="8726607" cy="582657"/>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r>
              <a:rPr b="1">
                <a:solidFill>
                  <a:srgbClr val="21438F"/>
                </a:solidFill>
              </a:rPr>
              <a:t>Сборки в .NET</a:t>
            </a:r>
          </a:p>
        </p:txBody>
      </p:sp>
    </p:spTree>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15</a:t>
            </a:fld>
            <a:endParaRPr sz="1200" b="1">
              <a:solidFill>
                <a:srgbClr val="21438F"/>
              </a:solidFill>
            </a:endParaRPr>
          </a:p>
        </p:txBody>
      </p:sp>
      <p:grpSp>
        <p:nvGrpSpPr>
          <p:cNvPr id="157" name="Group 157"/>
          <p:cNvGrpSpPr/>
          <p:nvPr/>
        </p:nvGrpSpPr>
        <p:grpSpPr>
          <a:xfrm>
            <a:off x="80551" y="896548"/>
            <a:ext cx="8458201" cy="5257801"/>
            <a:chOff x="0" y="0"/>
            <a:chExt cx="8458199" cy="5257799"/>
          </a:xfrm>
        </p:grpSpPr>
        <p:pic>
          <p:nvPicPr>
            <p:cNvPr id="154" name="image6.png"/>
            <p:cNvPicPr/>
            <p:nvPr/>
          </p:nvPicPr>
          <p:blipFill>
            <a:blip r:embed="rId3">
              <a:extLst/>
            </a:blip>
            <a:stretch>
              <a:fillRect/>
            </a:stretch>
          </p:blipFill>
          <p:spPr>
            <a:xfrm>
              <a:off x="5352301" y="31296"/>
              <a:ext cx="3105899" cy="5163911"/>
            </a:xfrm>
            <a:prstGeom prst="rect">
              <a:avLst/>
            </a:prstGeom>
            <a:ln w="12700" cap="flat">
              <a:noFill/>
              <a:miter lim="400000"/>
            </a:ln>
            <a:effectLst>
              <a:outerShdw blurRad="190500" dist="8455" dir="5400000" rotWithShape="0">
                <a:srgbClr val="000000"/>
              </a:outerShdw>
            </a:effectLst>
          </p:spPr>
        </p:pic>
        <p:pic>
          <p:nvPicPr>
            <p:cNvPr id="155" name="image7.png"/>
            <p:cNvPicPr/>
            <p:nvPr/>
          </p:nvPicPr>
          <p:blipFill>
            <a:blip r:embed="rId4">
              <a:extLst/>
            </a:blip>
            <a:srcRect/>
            <a:stretch>
              <a:fillRect/>
            </a:stretch>
          </p:blipFill>
          <p:spPr>
            <a:xfrm>
              <a:off x="0" y="0"/>
              <a:ext cx="2949627" cy="5242152"/>
            </a:xfrm>
            <a:prstGeom prst="rect">
              <a:avLst/>
            </a:prstGeom>
            <a:ln w="12700" cap="flat">
              <a:noFill/>
              <a:miter lim="400000"/>
            </a:ln>
            <a:effectLst/>
          </p:spPr>
        </p:pic>
        <p:pic>
          <p:nvPicPr>
            <p:cNvPr id="156" name="image8.png"/>
            <p:cNvPicPr/>
            <p:nvPr/>
          </p:nvPicPr>
          <p:blipFill>
            <a:blip r:embed="rId5">
              <a:extLst/>
            </a:blip>
            <a:srcRect/>
            <a:stretch>
              <a:fillRect/>
            </a:stretch>
          </p:blipFill>
          <p:spPr>
            <a:xfrm>
              <a:off x="2324539" y="31296"/>
              <a:ext cx="3144967" cy="5226504"/>
            </a:xfrm>
            <a:prstGeom prst="rect">
              <a:avLst/>
            </a:prstGeom>
            <a:ln w="12700" cap="flat">
              <a:noFill/>
              <a:miter lim="400000"/>
            </a:ln>
            <a:effectLst/>
          </p:spPr>
        </p:pic>
      </p:grpSp>
      <p:sp>
        <p:nvSpPr>
          <p:cNvPr id="158" name="Shape 158"/>
          <p:cNvSpPr/>
          <p:nvPr/>
        </p:nvSpPr>
        <p:spPr>
          <a:xfrm>
            <a:off x="226954" y="179343"/>
            <a:ext cx="8726607" cy="582657"/>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r>
              <a:rPr b="1" dirty="0">
                <a:solidFill>
                  <a:srgbClr val="21438F"/>
                </a:solidFill>
              </a:rPr>
              <a:t>Сборки в .NET</a:t>
            </a:r>
          </a:p>
        </p:txBody>
      </p:sp>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16</a:t>
            </a:fld>
            <a:endParaRPr sz="1200" b="1">
              <a:solidFill>
                <a:srgbClr val="21438F"/>
              </a:solidFill>
            </a:endParaRPr>
          </a:p>
        </p:txBody>
      </p:sp>
      <p:grpSp>
        <p:nvGrpSpPr>
          <p:cNvPr id="264" name="Group 264"/>
          <p:cNvGrpSpPr/>
          <p:nvPr/>
        </p:nvGrpSpPr>
        <p:grpSpPr>
          <a:xfrm>
            <a:off x="1275557" y="763763"/>
            <a:ext cx="6629401" cy="5411442"/>
            <a:chOff x="0" y="0"/>
            <a:chExt cx="6629399" cy="5411441"/>
          </a:xfrm>
        </p:grpSpPr>
        <p:grpSp>
          <p:nvGrpSpPr>
            <p:cNvPr id="254" name="Group 254"/>
            <p:cNvGrpSpPr/>
            <p:nvPr/>
          </p:nvGrpSpPr>
          <p:grpSpPr>
            <a:xfrm>
              <a:off x="30530" y="-1"/>
              <a:ext cx="1897867" cy="942050"/>
              <a:chOff x="0" y="0"/>
              <a:chExt cx="1897865" cy="942048"/>
            </a:xfrm>
          </p:grpSpPr>
          <p:sp>
            <p:nvSpPr>
              <p:cNvPr id="250" name="Shape 250"/>
              <p:cNvSpPr/>
              <p:nvPr/>
            </p:nvSpPr>
            <p:spPr>
              <a:xfrm>
                <a:off x="0" y="0"/>
                <a:ext cx="1897866" cy="9420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18900"/>
                    </a:lnTo>
                    <a:lnTo>
                      <a:pt x="20260" y="21600"/>
                    </a:lnTo>
                    <a:lnTo>
                      <a:pt x="0" y="21600"/>
                    </a:lnTo>
                    <a:close/>
                  </a:path>
                </a:pathLst>
              </a:custGeom>
              <a:solidFill>
                <a:srgbClr val="A7C0DE"/>
              </a:solidFill>
              <a:ln w="12700" cap="flat">
                <a:noFill/>
                <a:miter lim="400000"/>
              </a:ln>
              <a:effectLst>
                <a:outerShdw blurRad="12700" dist="28398" dir="3806097" rotWithShape="0">
                  <a:srgbClr val="205867">
                    <a:alpha val="50000"/>
                  </a:srgbClr>
                </a:outerShdw>
              </a:effectLst>
            </p:spPr>
            <p:txBody>
              <a:bodyPr wrap="square" lIns="0" tIns="0" rIns="0" bIns="0" numCol="1" anchor="ctr">
                <a:noAutofit/>
              </a:bodyPr>
              <a:lstStyle/>
              <a:p>
                <a:pPr lvl="0" algn="ctr">
                  <a:defRPr>
                    <a:latin typeface="Arial"/>
                    <a:ea typeface="Arial"/>
                    <a:cs typeface="Arial"/>
                    <a:sym typeface="Arial"/>
                  </a:defRPr>
                </a:pPr>
                <a:endParaRPr/>
              </a:p>
            </p:txBody>
          </p:sp>
          <p:sp>
            <p:nvSpPr>
              <p:cNvPr id="251" name="Shape 251"/>
              <p:cNvSpPr/>
              <p:nvPr/>
            </p:nvSpPr>
            <p:spPr>
              <a:xfrm>
                <a:off x="1780109" y="824293"/>
                <a:ext cx="117757" cy="11775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4320" y="4320"/>
                    </a:lnTo>
                    <a:lnTo>
                      <a:pt x="21600" y="0"/>
                    </a:lnTo>
                    <a:close/>
                  </a:path>
                </a:pathLst>
              </a:custGeom>
              <a:solidFill>
                <a:srgbClr val="000000">
                  <a:alpha val="20000"/>
                </a:srgbClr>
              </a:solidFill>
              <a:ln w="12700" cap="flat">
                <a:noFill/>
                <a:miter lim="400000"/>
              </a:ln>
              <a:effectLst/>
            </p:spPr>
            <p:txBody>
              <a:bodyPr wrap="square" lIns="0" tIns="0" rIns="0" bIns="0" numCol="1" anchor="ctr">
                <a:noAutofit/>
              </a:bodyPr>
              <a:lstStyle/>
              <a:p>
                <a:pPr lvl="0" algn="ctr">
                  <a:defRPr>
                    <a:latin typeface="Arial"/>
                    <a:ea typeface="Arial"/>
                    <a:cs typeface="Arial"/>
                    <a:sym typeface="Arial"/>
                  </a:defRPr>
                </a:pPr>
                <a:endParaRPr/>
              </a:p>
            </p:txBody>
          </p:sp>
          <p:sp>
            <p:nvSpPr>
              <p:cNvPr id="252" name="Shape 252"/>
              <p:cNvSpPr/>
              <p:nvPr/>
            </p:nvSpPr>
            <p:spPr>
              <a:xfrm>
                <a:off x="0" y="0"/>
                <a:ext cx="1897866" cy="942049"/>
              </a:xfrm>
              <a:custGeom>
                <a:avLst/>
                <a:gdLst/>
                <a:ahLst/>
                <a:cxnLst>
                  <a:cxn ang="0">
                    <a:pos x="wd2" y="hd2"/>
                  </a:cxn>
                  <a:cxn ang="5400000">
                    <a:pos x="wd2" y="hd2"/>
                  </a:cxn>
                  <a:cxn ang="10800000">
                    <a:pos x="wd2" y="hd2"/>
                  </a:cxn>
                  <a:cxn ang="16200000">
                    <a:pos x="wd2" y="hd2"/>
                  </a:cxn>
                </a:cxnLst>
                <a:rect l="0" t="0" r="r" b="b"/>
                <a:pathLst>
                  <a:path w="21600" h="21600" extrusionOk="0">
                    <a:moveTo>
                      <a:pt x="20260" y="21600"/>
                    </a:moveTo>
                    <a:lnTo>
                      <a:pt x="20528" y="19440"/>
                    </a:lnTo>
                    <a:lnTo>
                      <a:pt x="21600" y="18900"/>
                    </a:lnTo>
                    <a:lnTo>
                      <a:pt x="20260" y="21600"/>
                    </a:lnTo>
                    <a:lnTo>
                      <a:pt x="0" y="21600"/>
                    </a:lnTo>
                    <a:lnTo>
                      <a:pt x="0" y="0"/>
                    </a:lnTo>
                    <a:lnTo>
                      <a:pt x="21600" y="0"/>
                    </a:lnTo>
                    <a:lnTo>
                      <a:pt x="21600" y="18900"/>
                    </a:lnTo>
                  </a:path>
                </a:pathLst>
              </a:custGeom>
              <a:noFill/>
              <a:ln w="12700" cap="flat">
                <a:solidFill>
                  <a:srgbClr val="92CDDC"/>
                </a:solidFill>
                <a:prstDash val="solid"/>
                <a:round/>
              </a:ln>
              <a:effectLst/>
            </p:spPr>
            <p:txBody>
              <a:bodyPr wrap="square" lIns="0" tIns="0" rIns="0" bIns="0" numCol="1" anchor="ctr">
                <a:noAutofit/>
              </a:bodyPr>
              <a:lstStyle/>
              <a:p>
                <a:pPr lvl="0" algn="ctr">
                  <a:defRPr>
                    <a:latin typeface="Arial"/>
                    <a:ea typeface="Arial"/>
                    <a:cs typeface="Arial"/>
                    <a:sym typeface="Arial"/>
                  </a:defRPr>
                </a:pPr>
                <a:endParaRPr/>
              </a:p>
            </p:txBody>
          </p:sp>
          <p:sp>
            <p:nvSpPr>
              <p:cNvPr id="253" name="Shape 253"/>
              <p:cNvSpPr/>
              <p:nvPr/>
            </p:nvSpPr>
            <p:spPr>
              <a:xfrm>
                <a:off x="0" y="158953"/>
                <a:ext cx="1897866" cy="50638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lvl="0" algn="ctr"/>
                <a:r>
                  <a:rPr sz="1000" b="1">
                    <a:latin typeface="Arial"/>
                    <a:ea typeface="Arial"/>
                    <a:cs typeface="Arial"/>
                    <a:sym typeface="Arial"/>
                  </a:rPr>
                  <a:t>Исходный код  на совместимом с .NET</a:t>
                </a:r>
                <a:endParaRPr sz="1100">
                  <a:latin typeface="Arial"/>
                  <a:ea typeface="Arial"/>
                  <a:cs typeface="Arial"/>
                  <a:sym typeface="Arial"/>
                </a:endParaRPr>
              </a:p>
              <a:p>
                <a:pPr lvl="0" algn="ctr"/>
                <a:r>
                  <a:rPr sz="1000" b="1">
                    <a:latin typeface="Arial"/>
                    <a:ea typeface="Arial"/>
                    <a:cs typeface="Arial"/>
                    <a:sym typeface="Arial"/>
                  </a:rPr>
                  <a:t>языке</a:t>
                </a:r>
              </a:p>
            </p:txBody>
          </p:sp>
        </p:grpSp>
        <p:grpSp>
          <p:nvGrpSpPr>
            <p:cNvPr id="259" name="Group 259"/>
            <p:cNvGrpSpPr/>
            <p:nvPr/>
          </p:nvGrpSpPr>
          <p:grpSpPr>
            <a:xfrm>
              <a:off x="0" y="2568940"/>
              <a:ext cx="1881538" cy="1053360"/>
              <a:chOff x="0" y="0"/>
              <a:chExt cx="1881537" cy="1053359"/>
            </a:xfrm>
          </p:grpSpPr>
          <p:sp>
            <p:nvSpPr>
              <p:cNvPr id="255" name="Shape 255"/>
              <p:cNvSpPr/>
              <p:nvPr/>
            </p:nvSpPr>
            <p:spPr>
              <a:xfrm>
                <a:off x="-1" y="-1"/>
                <a:ext cx="1881539" cy="10533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18900"/>
                    </a:lnTo>
                    <a:lnTo>
                      <a:pt x="20088" y="21600"/>
                    </a:lnTo>
                    <a:lnTo>
                      <a:pt x="0" y="21600"/>
                    </a:lnTo>
                    <a:close/>
                  </a:path>
                </a:pathLst>
              </a:custGeom>
              <a:solidFill>
                <a:srgbClr val="A7C0DE"/>
              </a:solidFill>
              <a:ln w="12700" cap="flat">
                <a:noFill/>
                <a:miter lim="400000"/>
              </a:ln>
              <a:effectLst>
                <a:outerShdw blurRad="12700" dist="28398" dir="3806097" rotWithShape="0">
                  <a:srgbClr val="205867">
                    <a:alpha val="50000"/>
                  </a:srgbClr>
                </a:outerShdw>
              </a:effectLst>
            </p:spPr>
            <p:txBody>
              <a:bodyPr wrap="square" lIns="0" tIns="0" rIns="0" bIns="0" numCol="1" anchor="ctr">
                <a:noAutofit/>
              </a:bodyPr>
              <a:lstStyle/>
              <a:p>
                <a:pPr lvl="0" algn="ctr">
                  <a:defRPr>
                    <a:latin typeface="Arial"/>
                    <a:ea typeface="Arial"/>
                    <a:cs typeface="Arial"/>
                    <a:sym typeface="Arial"/>
                  </a:defRPr>
                </a:pPr>
                <a:endParaRPr/>
              </a:p>
            </p:txBody>
          </p:sp>
          <p:sp>
            <p:nvSpPr>
              <p:cNvPr id="256" name="Shape 256"/>
              <p:cNvSpPr/>
              <p:nvPr/>
            </p:nvSpPr>
            <p:spPr>
              <a:xfrm>
                <a:off x="1749867" y="921688"/>
                <a:ext cx="131671" cy="13167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4320" y="4320"/>
                    </a:lnTo>
                    <a:lnTo>
                      <a:pt x="21600" y="0"/>
                    </a:lnTo>
                    <a:close/>
                  </a:path>
                </a:pathLst>
              </a:custGeom>
              <a:solidFill>
                <a:srgbClr val="000000">
                  <a:alpha val="20000"/>
                </a:srgbClr>
              </a:solidFill>
              <a:ln w="12700" cap="flat">
                <a:noFill/>
                <a:miter lim="400000"/>
              </a:ln>
              <a:effectLst/>
            </p:spPr>
            <p:txBody>
              <a:bodyPr wrap="square" lIns="0" tIns="0" rIns="0" bIns="0" numCol="1" anchor="ctr">
                <a:noAutofit/>
              </a:bodyPr>
              <a:lstStyle/>
              <a:p>
                <a:pPr lvl="0" algn="ctr">
                  <a:defRPr>
                    <a:latin typeface="Arial"/>
                    <a:ea typeface="Arial"/>
                    <a:cs typeface="Arial"/>
                    <a:sym typeface="Arial"/>
                  </a:defRPr>
                </a:pPr>
                <a:endParaRPr/>
              </a:p>
            </p:txBody>
          </p:sp>
          <p:sp>
            <p:nvSpPr>
              <p:cNvPr id="257" name="Shape 257"/>
              <p:cNvSpPr/>
              <p:nvPr/>
            </p:nvSpPr>
            <p:spPr>
              <a:xfrm>
                <a:off x="-1" y="-1"/>
                <a:ext cx="1881539" cy="1053361"/>
              </a:xfrm>
              <a:custGeom>
                <a:avLst/>
                <a:gdLst/>
                <a:ahLst/>
                <a:cxnLst>
                  <a:cxn ang="0">
                    <a:pos x="wd2" y="hd2"/>
                  </a:cxn>
                  <a:cxn ang="5400000">
                    <a:pos x="wd2" y="hd2"/>
                  </a:cxn>
                  <a:cxn ang="10800000">
                    <a:pos x="wd2" y="hd2"/>
                  </a:cxn>
                  <a:cxn ang="16200000">
                    <a:pos x="wd2" y="hd2"/>
                  </a:cxn>
                </a:cxnLst>
                <a:rect l="0" t="0" r="r" b="b"/>
                <a:pathLst>
                  <a:path w="21600" h="21600" extrusionOk="0">
                    <a:moveTo>
                      <a:pt x="20088" y="21600"/>
                    </a:moveTo>
                    <a:lnTo>
                      <a:pt x="20391" y="19440"/>
                    </a:lnTo>
                    <a:lnTo>
                      <a:pt x="21600" y="18900"/>
                    </a:lnTo>
                    <a:lnTo>
                      <a:pt x="20088" y="21600"/>
                    </a:lnTo>
                    <a:lnTo>
                      <a:pt x="0" y="21600"/>
                    </a:lnTo>
                    <a:lnTo>
                      <a:pt x="0" y="0"/>
                    </a:lnTo>
                    <a:lnTo>
                      <a:pt x="21600" y="0"/>
                    </a:lnTo>
                    <a:lnTo>
                      <a:pt x="21600" y="18900"/>
                    </a:lnTo>
                  </a:path>
                </a:pathLst>
              </a:custGeom>
              <a:noFill/>
              <a:ln w="12700" cap="flat">
                <a:solidFill>
                  <a:srgbClr val="92CDDC"/>
                </a:solidFill>
                <a:prstDash val="solid"/>
                <a:round/>
              </a:ln>
              <a:effectLst/>
            </p:spPr>
            <p:txBody>
              <a:bodyPr wrap="square" lIns="0" tIns="0" rIns="0" bIns="0" numCol="1" anchor="ctr">
                <a:noAutofit/>
              </a:bodyPr>
              <a:lstStyle/>
              <a:p>
                <a:pPr lvl="0" algn="ctr">
                  <a:defRPr>
                    <a:latin typeface="Arial"/>
                    <a:ea typeface="Arial"/>
                    <a:cs typeface="Arial"/>
                    <a:sym typeface="Arial"/>
                  </a:defRPr>
                </a:pPr>
                <a:endParaRPr/>
              </a:p>
            </p:txBody>
          </p:sp>
          <p:sp>
            <p:nvSpPr>
              <p:cNvPr id="258" name="Shape 258"/>
              <p:cNvSpPr/>
              <p:nvPr/>
            </p:nvSpPr>
            <p:spPr>
              <a:xfrm>
                <a:off x="-1" y="207651"/>
                <a:ext cx="1881539" cy="50638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lvl="0" algn="ctr"/>
                <a:r>
                  <a:rPr sz="1000" b="1">
                    <a:latin typeface="Arial"/>
                    <a:ea typeface="Arial"/>
                    <a:cs typeface="Arial"/>
                    <a:sym typeface="Arial"/>
                  </a:rPr>
                  <a:t>Билиотека базовых классов</a:t>
                </a:r>
                <a:endParaRPr sz="1100">
                  <a:latin typeface="Arial"/>
                  <a:ea typeface="Arial"/>
                  <a:cs typeface="Arial"/>
                  <a:sym typeface="Arial"/>
                </a:endParaRPr>
              </a:p>
              <a:p>
                <a:pPr lvl="0" algn="ctr"/>
                <a:r>
                  <a:rPr sz="1000" b="1">
                    <a:latin typeface="Arial"/>
                    <a:ea typeface="Arial"/>
                    <a:cs typeface="Arial"/>
                    <a:sym typeface="Arial"/>
                  </a:rPr>
                  <a:t>(mscorlib.dll и др.)</a:t>
                </a:r>
              </a:p>
            </p:txBody>
          </p:sp>
        </p:grpSp>
        <p:pic>
          <p:nvPicPr>
            <p:cNvPr id="260" name="image12.png"/>
            <p:cNvPicPr/>
            <p:nvPr/>
          </p:nvPicPr>
          <p:blipFill>
            <a:blip r:embed="rId3">
              <a:extLst/>
            </a:blip>
            <a:srcRect/>
            <a:stretch>
              <a:fillRect/>
            </a:stretch>
          </p:blipFill>
          <p:spPr>
            <a:xfrm>
              <a:off x="2308255" y="128290"/>
              <a:ext cx="4321145" cy="5283152"/>
            </a:xfrm>
            <a:prstGeom prst="rect">
              <a:avLst/>
            </a:prstGeom>
            <a:ln w="12700" cap="flat">
              <a:noFill/>
              <a:miter lim="400000"/>
            </a:ln>
            <a:effectLst/>
          </p:spPr>
        </p:pic>
        <p:pic>
          <p:nvPicPr>
            <p:cNvPr id="261" name="image13.png"/>
            <p:cNvPicPr/>
            <p:nvPr/>
          </p:nvPicPr>
          <p:blipFill>
            <a:blip r:embed="rId4">
              <a:extLst/>
            </a:blip>
            <a:stretch>
              <a:fillRect/>
            </a:stretch>
          </p:blipFill>
          <p:spPr>
            <a:xfrm>
              <a:off x="2610011" y="2659498"/>
              <a:ext cx="1615283" cy="2638747"/>
            </a:xfrm>
            <a:prstGeom prst="rect">
              <a:avLst/>
            </a:prstGeom>
            <a:ln w="12700" cap="flat">
              <a:noFill/>
              <a:miter lim="400000"/>
            </a:ln>
            <a:effectLst/>
          </p:spPr>
        </p:pic>
        <p:sp>
          <p:nvSpPr>
            <p:cNvPr id="262" name="Shape 262"/>
            <p:cNvSpPr/>
            <p:nvPr/>
          </p:nvSpPr>
          <p:spPr>
            <a:xfrm>
              <a:off x="1983068" y="128290"/>
              <a:ext cx="1652203" cy="579821"/>
            </a:xfrm>
            <a:prstGeom prst="rightArrow">
              <a:avLst>
                <a:gd name="adj1" fmla="val 50000"/>
                <a:gd name="adj2" fmla="val 63097"/>
              </a:avLst>
            </a:prstGeom>
            <a:solidFill>
              <a:srgbClr val="A7C0DE"/>
            </a:solidFill>
            <a:ln w="12700" cap="flat">
              <a:solidFill>
                <a:srgbClr val="92CDDC"/>
              </a:solidFill>
              <a:prstDash val="solid"/>
              <a:miter lim="800000"/>
            </a:ln>
            <a:effectLst>
              <a:outerShdw blurRad="12700" dist="28398" dir="3806097" rotWithShape="0">
                <a:srgbClr val="205867">
                  <a:alpha val="50000"/>
                </a:srgbClr>
              </a:outerShdw>
            </a:effectLst>
          </p:spPr>
          <p:txBody>
            <a:bodyPr wrap="square" lIns="0" tIns="0" rIns="0" bIns="0" numCol="1" anchor="t">
              <a:noAutofit/>
            </a:bodyPr>
            <a:lstStyle/>
            <a:p>
              <a:pPr lvl="0">
                <a:defRPr>
                  <a:latin typeface="Arial"/>
                  <a:ea typeface="Arial"/>
                  <a:cs typeface="Arial"/>
                  <a:sym typeface="Arial"/>
                </a:defRPr>
              </a:pPr>
              <a:endParaRPr/>
            </a:p>
          </p:txBody>
        </p:sp>
        <p:sp>
          <p:nvSpPr>
            <p:cNvPr id="263" name="Shape 263"/>
            <p:cNvSpPr/>
            <p:nvPr/>
          </p:nvSpPr>
          <p:spPr>
            <a:xfrm>
              <a:off x="1928397" y="2723014"/>
              <a:ext cx="681615" cy="514418"/>
            </a:xfrm>
            <a:prstGeom prst="rightArrow">
              <a:avLst>
                <a:gd name="adj1" fmla="val 50000"/>
                <a:gd name="adj2" fmla="val 29340"/>
              </a:avLst>
            </a:prstGeom>
            <a:solidFill>
              <a:srgbClr val="A7C0DE"/>
            </a:solidFill>
            <a:ln w="12700" cap="flat">
              <a:solidFill>
                <a:srgbClr val="92CDDC"/>
              </a:solidFill>
              <a:prstDash val="solid"/>
              <a:miter lim="800000"/>
            </a:ln>
            <a:effectLst>
              <a:outerShdw blurRad="12700" dist="28398" dir="3806097" rotWithShape="0">
                <a:srgbClr val="205867">
                  <a:alpha val="50000"/>
                </a:srgbClr>
              </a:outerShdw>
            </a:effectLst>
          </p:spPr>
          <p:txBody>
            <a:bodyPr wrap="square" lIns="0" tIns="0" rIns="0" bIns="0" numCol="1" anchor="t">
              <a:noAutofit/>
            </a:bodyPr>
            <a:lstStyle/>
            <a:p>
              <a:pPr lvl="0">
                <a:defRPr>
                  <a:latin typeface="Arial"/>
                  <a:ea typeface="Arial"/>
                  <a:cs typeface="Arial"/>
                  <a:sym typeface="Arial"/>
                </a:defRPr>
              </a:pPr>
              <a:endParaRPr/>
            </a:p>
          </p:txBody>
        </p:sp>
      </p:grpSp>
      <p:sp>
        <p:nvSpPr>
          <p:cNvPr id="265" name="Shape 265"/>
          <p:cNvSpPr/>
          <p:nvPr/>
        </p:nvSpPr>
        <p:spPr>
          <a:xfrm rot="16200000">
            <a:off x="5037270" y="4228596"/>
            <a:ext cx="2344721" cy="1191811"/>
          </a:xfrm>
          <a:custGeom>
            <a:avLst/>
            <a:gdLst/>
            <a:ahLst/>
            <a:cxnLst>
              <a:cxn ang="0">
                <a:pos x="wd2" y="hd2"/>
              </a:cxn>
              <a:cxn ang="5400000">
                <a:pos x="wd2" y="hd2"/>
              </a:cxn>
              <a:cxn ang="10800000">
                <a:pos x="wd2" y="hd2"/>
              </a:cxn>
              <a:cxn ang="16200000">
                <a:pos x="wd2" y="hd2"/>
              </a:cxn>
            </a:cxnLst>
            <a:rect l="0" t="0" r="r" b="b"/>
            <a:pathLst>
              <a:path w="21600" h="21186" extrusionOk="0">
                <a:moveTo>
                  <a:pt x="20068" y="0"/>
                </a:moveTo>
                <a:lnTo>
                  <a:pt x="21600" y="3370"/>
                </a:lnTo>
                <a:lnTo>
                  <a:pt x="20338" y="3370"/>
                </a:lnTo>
                <a:lnTo>
                  <a:pt x="20338" y="3370"/>
                </a:lnTo>
                <a:cubicBezTo>
                  <a:pt x="19546" y="13957"/>
                  <a:pt x="15207" y="21600"/>
                  <a:pt x="10232" y="21169"/>
                </a:cubicBezTo>
                <a:lnTo>
                  <a:pt x="10232" y="21169"/>
                </a:lnTo>
                <a:cubicBezTo>
                  <a:pt x="14907" y="20764"/>
                  <a:pt x="18803" y="13321"/>
                  <a:pt x="19548" y="3370"/>
                </a:cubicBezTo>
                <a:lnTo>
                  <a:pt x="18286" y="3370"/>
                </a:lnTo>
                <a:close/>
                <a:moveTo>
                  <a:pt x="9836" y="21186"/>
                </a:moveTo>
                <a:cubicBezTo>
                  <a:pt x="4404" y="21186"/>
                  <a:pt x="0" y="11701"/>
                  <a:pt x="0" y="0"/>
                </a:cubicBezTo>
                <a:lnTo>
                  <a:pt x="791" y="0"/>
                </a:lnTo>
                <a:lnTo>
                  <a:pt x="791" y="0"/>
                </a:lnTo>
                <a:cubicBezTo>
                  <a:pt x="791" y="11701"/>
                  <a:pt x="5195" y="21186"/>
                  <a:pt x="10627" y="21186"/>
                </a:cubicBezTo>
                <a:close/>
              </a:path>
            </a:pathLst>
          </a:custGeom>
          <a:solidFill>
            <a:srgbClr val="4F81BD"/>
          </a:solidFill>
          <a:ln w="12700">
            <a:miter lim="400000"/>
          </a:ln>
          <a:extLst>
            <a:ext uri="{C572A759-6A51-4108-AA02-DFA0A04FC94B}">
              <ma14:wrappingTextBoxFlag xmlns="" xmlns:ma14="http://schemas.microsoft.com/office/mac/drawingml/2011/main" val="1"/>
            </a:ext>
          </a:extLst>
        </p:spPr>
        <p:txBody>
          <a:bodyPr lIns="0" tIns="0" rIns="0" bIns="0"/>
          <a:lstStyle>
            <a:lvl1pPr algn="just">
              <a:defRPr sz="1600"/>
            </a:lvl1pPr>
          </a:lstStyle>
          <a:p>
            <a:pPr lvl="0">
              <a:defRPr sz="1800"/>
            </a:pPr>
            <a:r>
              <a:rPr sz="1600"/>
              <a:t>        </a:t>
            </a:r>
          </a:p>
        </p:txBody>
      </p:sp>
      <p:sp>
        <p:nvSpPr>
          <p:cNvPr id="266" name="Shape 266"/>
          <p:cNvSpPr>
            <a:spLocks noGrp="1"/>
          </p:cNvSpPr>
          <p:nvPr>
            <p:ph type="title"/>
          </p:nvPr>
        </p:nvSpPr>
        <p:spPr>
          <a:prstGeom prst="rect">
            <a:avLst/>
          </a:prstGeom>
        </p:spPr>
        <p:txBody>
          <a:bodyPr lIns="0" tIns="0" rIns="0" bIns="0"/>
          <a:lstStyle>
            <a:lvl1pPr>
              <a:tabLst>
                <a:tab pos="8229600" algn="r"/>
              </a:tabLst>
            </a:lvl1pPr>
          </a:lstStyle>
          <a:p>
            <a:pPr lvl="0">
              <a:defRPr b="0">
                <a:solidFill>
                  <a:srgbClr val="000000"/>
                </a:solidFill>
              </a:defRPr>
            </a:pPr>
            <a:r>
              <a:rPr b="1" dirty="0">
                <a:solidFill>
                  <a:srgbClr val="21438F"/>
                </a:solidFill>
              </a:rPr>
              <a:t>Как CLR загружает, компилирует и запускает сборки</a:t>
            </a:r>
          </a:p>
        </p:txBody>
      </p:sp>
    </p:spTree>
    <p:extLst>
      <p:ext uri="{BB962C8B-B14F-4D97-AF65-F5344CB8AC3E}">
        <p14:creationId xmlns:p14="http://schemas.microsoft.com/office/powerpoint/2010/main" val="539717888"/>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smtClean="0"/>
              <a:t>Основные компоненты </a:t>
            </a:r>
            <a:r>
              <a:rPr lang="ru-RU" dirty="0"/>
              <a:t>CLR</a:t>
            </a:r>
            <a:endParaRPr lang="en-US" dirty="0"/>
          </a:p>
        </p:txBody>
      </p:sp>
      <p:sp>
        <p:nvSpPr>
          <p:cNvPr id="5" name="Shape 86"/>
          <p:cNvSpPr>
            <a:spLocks noGrp="1"/>
          </p:cNvSpPr>
          <p:nvPr>
            <p:ph type="sldNum" sz="quarter" idx="2"/>
          </p:nvPr>
        </p:nvSpPr>
        <p:spPr>
          <a:xfrm>
            <a:off x="6553200" y="6172200"/>
            <a:ext cx="2133600" cy="368301"/>
          </a:xfrm>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17</a:t>
            </a:fld>
            <a:endParaRPr sz="1200" b="1">
              <a:solidFill>
                <a:srgbClr val="21438F"/>
              </a:solidFill>
            </a:endParaRPr>
          </a:p>
        </p:txBody>
      </p:sp>
      <p:sp>
        <p:nvSpPr>
          <p:cNvPr id="6" name="Down Arrow 5"/>
          <p:cNvSpPr/>
          <p:nvPr/>
        </p:nvSpPr>
        <p:spPr>
          <a:xfrm>
            <a:off x="4152900" y="1245646"/>
            <a:ext cx="914400" cy="399611"/>
          </a:xfrm>
          <a:prstGeom prst="downArrow">
            <a:avLst/>
          </a:prstGeom>
          <a:solidFill>
            <a:schemeClr val="accent1">
              <a:lumMod val="75000"/>
            </a:schemeClr>
          </a:solidFill>
          <a:ln>
            <a:solidFill>
              <a:schemeClr val="accent1"/>
            </a:solidFill>
          </a:ln>
          <a:scene3d>
            <a:camera prst="obliqueTopLeft"/>
            <a:lightRig rig="threePt" dir="t"/>
          </a:scene3d>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7" name="Cube 6"/>
          <p:cNvSpPr/>
          <p:nvPr/>
        </p:nvSpPr>
        <p:spPr>
          <a:xfrm>
            <a:off x="1237458" y="4731418"/>
            <a:ext cx="6705598" cy="1588143"/>
          </a:xfrm>
          <a:prstGeom prst="cub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ru-RU" sz="1600" b="1" dirty="0" smtClean="0">
                <a:solidFill>
                  <a:schemeClr val="bg1"/>
                </a:solidFill>
                <a:latin typeface="Consolas" charset="0"/>
                <a:ea typeface="Consolas" charset="0"/>
                <a:cs typeface="Consolas" charset="0"/>
              </a:rPr>
              <a:t>Поддержка исполнения и управление</a:t>
            </a:r>
            <a:endParaRPr lang="en-US" sz="1600" b="1" dirty="0" smtClean="0">
              <a:solidFill>
                <a:schemeClr val="bg1"/>
              </a:solidFill>
              <a:latin typeface="Consolas" charset="0"/>
              <a:ea typeface="Consolas" charset="0"/>
              <a:cs typeface="Consolas" charset="0"/>
            </a:endParaRPr>
          </a:p>
          <a:p>
            <a:pPr algn="ctr" rtl="0" latinLnBrk="1" hangingPunct="0"/>
            <a:r>
              <a:rPr lang="ru-RU" sz="1600" dirty="0"/>
              <a:t>У</a:t>
            </a:r>
            <a:r>
              <a:rPr lang="ru-RU" sz="1600" dirty="0" smtClean="0"/>
              <a:t>правление кодом, безопасностью, сборка мусора, управление исключениями, отладкой, </a:t>
            </a:r>
            <a:r>
              <a:rPr lang="ru-RU" sz="1600" dirty="0" err="1" smtClean="0"/>
              <a:t>маршалингом</a:t>
            </a:r>
            <a:r>
              <a:rPr lang="ru-RU" sz="1600" dirty="0" smtClean="0"/>
              <a:t>, потоками и т. Д.</a:t>
            </a:r>
            <a:endParaRPr lang="en-US" sz="1600" dirty="0" smtClean="0"/>
          </a:p>
        </p:txBody>
      </p:sp>
      <p:sp>
        <p:nvSpPr>
          <p:cNvPr id="8" name="Down Arrow 7"/>
          <p:cNvSpPr/>
          <p:nvPr/>
        </p:nvSpPr>
        <p:spPr>
          <a:xfrm>
            <a:off x="4152900" y="4355227"/>
            <a:ext cx="914400" cy="399611"/>
          </a:xfrm>
          <a:prstGeom prst="downArrow">
            <a:avLst/>
          </a:prstGeom>
          <a:solidFill>
            <a:schemeClr val="accent1">
              <a:lumMod val="75000"/>
            </a:schemeClr>
          </a:solidFill>
          <a:ln>
            <a:solidFill>
              <a:schemeClr val="accent1"/>
            </a:solidFill>
          </a:ln>
          <a:scene3d>
            <a:camera prst="obliqueTopLeft"/>
            <a:lightRig rig="threePt" dir="t"/>
          </a:scene3d>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9" name="TextBox 8"/>
          <p:cNvSpPr txBox="1"/>
          <p:nvPr/>
        </p:nvSpPr>
        <p:spPr>
          <a:xfrm>
            <a:off x="642830" y="4407927"/>
            <a:ext cx="2785376"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kumimoji="0" lang="ru-RU" sz="1600" b="1" i="0" u="none" strike="noStrike" cap="none" spc="0" normalizeH="0" baseline="0" dirty="0" smtClean="0">
                <a:ln>
                  <a:noFill/>
                </a:ln>
                <a:solidFill>
                  <a:srgbClr val="000000"/>
                </a:solidFill>
                <a:effectLst/>
                <a:uFillTx/>
                <a:latin typeface="Consolas" charset="0"/>
                <a:ea typeface="Consolas" charset="0"/>
                <a:cs typeface="Consolas" charset="0"/>
                <a:sym typeface="Calibri"/>
              </a:rPr>
              <a:t>Управляемый машинны</a:t>
            </a:r>
            <a:r>
              <a:rPr lang="ru-RU" sz="1600" b="1" dirty="0" smtClean="0">
                <a:solidFill>
                  <a:srgbClr val="000000"/>
                </a:solidFill>
                <a:latin typeface="Consolas" charset="0"/>
                <a:ea typeface="Consolas" charset="0"/>
                <a:cs typeface="Consolas" charset="0"/>
              </a:rPr>
              <a:t>й код</a:t>
            </a:r>
            <a:endParaRPr kumimoji="0" lang="en-US" sz="1600" b="1" i="0" u="none" strike="noStrike" cap="none" spc="0" normalizeH="0" baseline="0" dirty="0">
              <a:ln>
                <a:noFill/>
              </a:ln>
              <a:solidFill>
                <a:srgbClr val="000000"/>
              </a:solidFill>
              <a:effectLst/>
              <a:uFillTx/>
              <a:latin typeface="Consolas" charset="0"/>
              <a:ea typeface="Consolas" charset="0"/>
              <a:cs typeface="Consolas" charset="0"/>
              <a:sym typeface="Calibri"/>
            </a:endParaRPr>
          </a:p>
        </p:txBody>
      </p:sp>
      <p:sp>
        <p:nvSpPr>
          <p:cNvPr id="10" name="Rounded Rectangle 9"/>
          <p:cNvSpPr/>
          <p:nvPr/>
        </p:nvSpPr>
        <p:spPr>
          <a:xfrm>
            <a:off x="539750" y="1489361"/>
            <a:ext cx="8140700" cy="4985944"/>
          </a:xfrm>
          <a:prstGeom prst="roundRect">
            <a:avLst/>
          </a:prstGeom>
          <a:noFill/>
          <a:ln w="25400" cap="flat">
            <a:solidFill>
              <a:schemeClr val="accent1">
                <a:lumMod val="75000"/>
              </a:schemeClr>
            </a:solidFill>
            <a:prstDash val="sysDash"/>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11" name="Cube 10"/>
          <p:cNvSpPr/>
          <p:nvPr/>
        </p:nvSpPr>
        <p:spPr>
          <a:xfrm>
            <a:off x="1257301" y="653214"/>
            <a:ext cx="6705598" cy="683195"/>
          </a:xfrm>
          <a:prstGeom prst="cub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b="1" dirty="0" smtClean="0">
                <a:solidFill>
                  <a:schemeClr val="bg1"/>
                </a:solidFill>
                <a:latin typeface="Consolas" charset="0"/>
                <a:ea typeface="Consolas" charset="0"/>
                <a:cs typeface="Consolas" charset="0"/>
              </a:rPr>
              <a:t>PE-</a:t>
            </a:r>
            <a:r>
              <a:rPr lang="ru-RU" sz="1600" b="1" dirty="0" smtClean="0">
                <a:solidFill>
                  <a:schemeClr val="bg1"/>
                </a:solidFill>
                <a:latin typeface="Consolas" charset="0"/>
                <a:ea typeface="Consolas" charset="0"/>
                <a:cs typeface="Consolas" charset="0"/>
              </a:rPr>
              <a:t>файлы </a:t>
            </a:r>
            <a:r>
              <a:rPr lang="en-US" sz="1600" b="1" dirty="0" smtClean="0">
                <a:solidFill>
                  <a:schemeClr val="bg1"/>
                </a:solidFill>
                <a:latin typeface="Consolas" charset="0"/>
                <a:ea typeface="Consolas" charset="0"/>
                <a:cs typeface="Consolas" charset="0"/>
              </a:rPr>
              <a:t>.NET (IL-</a:t>
            </a:r>
            <a:r>
              <a:rPr lang="ru-RU" sz="1600" b="1" dirty="0" smtClean="0">
                <a:solidFill>
                  <a:schemeClr val="bg1"/>
                </a:solidFill>
                <a:latin typeface="Consolas" charset="0"/>
                <a:ea typeface="Consolas" charset="0"/>
                <a:cs typeface="Consolas" charset="0"/>
              </a:rPr>
              <a:t>код и метаданные</a:t>
            </a:r>
            <a:r>
              <a:rPr lang="en-US" sz="1600" b="1" dirty="0" smtClean="0">
                <a:solidFill>
                  <a:schemeClr val="bg1"/>
                </a:solidFill>
                <a:latin typeface="Consolas" charset="0"/>
                <a:ea typeface="Consolas" charset="0"/>
                <a:cs typeface="Consolas" charset="0"/>
              </a:rPr>
              <a:t>)</a:t>
            </a:r>
            <a:endParaRPr kumimoji="0" lang="en-US" sz="1600" b="1" i="0" u="none" strike="noStrike" cap="none" spc="0" normalizeH="0" baseline="0" dirty="0">
              <a:ln>
                <a:noFill/>
              </a:ln>
              <a:solidFill>
                <a:schemeClr val="bg1"/>
              </a:solidFill>
              <a:effectLst/>
              <a:uFillTx/>
              <a:latin typeface="Consolas" charset="0"/>
              <a:ea typeface="Consolas" charset="0"/>
              <a:cs typeface="Consolas" charset="0"/>
              <a:sym typeface="Calibri"/>
            </a:endParaRPr>
          </a:p>
        </p:txBody>
      </p:sp>
      <p:sp>
        <p:nvSpPr>
          <p:cNvPr id="12" name="TextBox 11"/>
          <p:cNvSpPr txBox="1"/>
          <p:nvPr/>
        </p:nvSpPr>
        <p:spPr>
          <a:xfrm>
            <a:off x="953637" y="1608001"/>
            <a:ext cx="4019688"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ru-RU" sz="1600" b="1" dirty="0" smtClean="0">
                <a:solidFill>
                  <a:srgbClr val="000000"/>
                </a:solidFill>
                <a:latin typeface="Consolas" charset="0"/>
                <a:ea typeface="Consolas" charset="0"/>
                <a:cs typeface="Consolas" charset="0"/>
              </a:rPr>
              <a:t>Виртуальная исполняющая система </a:t>
            </a:r>
            <a:r>
              <a:rPr lang="en-US" sz="1600" b="1" dirty="0" smtClean="0">
                <a:solidFill>
                  <a:srgbClr val="000000"/>
                </a:solidFill>
                <a:latin typeface="Consolas" charset="0"/>
                <a:ea typeface="Consolas" charset="0"/>
                <a:cs typeface="Consolas" charset="0"/>
              </a:rPr>
              <a:t>CLR</a:t>
            </a:r>
            <a:endParaRPr kumimoji="0" lang="en-US" sz="1600" b="1" i="0" u="none" strike="noStrike" cap="none" spc="0" normalizeH="0" baseline="0" dirty="0">
              <a:ln>
                <a:noFill/>
              </a:ln>
              <a:solidFill>
                <a:srgbClr val="000000"/>
              </a:solidFill>
              <a:effectLst/>
              <a:uFillTx/>
              <a:latin typeface="Consolas" charset="0"/>
              <a:ea typeface="Consolas" charset="0"/>
              <a:cs typeface="Consolas" charset="0"/>
              <a:sym typeface="Calibri"/>
            </a:endParaRPr>
          </a:p>
        </p:txBody>
      </p:sp>
      <p:sp>
        <p:nvSpPr>
          <p:cNvPr id="13" name="Cube 12"/>
          <p:cNvSpPr/>
          <p:nvPr/>
        </p:nvSpPr>
        <p:spPr>
          <a:xfrm>
            <a:off x="1237458" y="2696373"/>
            <a:ext cx="6705598" cy="1658854"/>
          </a:xfrm>
          <a:prstGeom prst="cub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r>
              <a:rPr lang="en-US" sz="1600" b="1" dirty="0" smtClean="0">
                <a:solidFill>
                  <a:schemeClr val="bg1"/>
                </a:solidFill>
                <a:latin typeface="Consolas" charset="0"/>
                <a:ea typeface="Consolas" charset="0"/>
                <a:cs typeface="Consolas" charset="0"/>
              </a:rPr>
              <a:t>JIT-</a:t>
            </a:r>
            <a:r>
              <a:rPr lang="ru-RU" sz="1600" b="1" dirty="0" smtClean="0">
                <a:solidFill>
                  <a:schemeClr val="bg1"/>
                </a:solidFill>
                <a:latin typeface="Consolas" charset="0"/>
                <a:ea typeface="Consolas" charset="0"/>
                <a:cs typeface="Consolas" charset="0"/>
              </a:rPr>
              <a:t>компиляторы</a:t>
            </a:r>
            <a:endParaRPr lang="en-US" sz="1600" b="1" dirty="0">
              <a:solidFill>
                <a:schemeClr val="bg1"/>
              </a:solidFill>
              <a:latin typeface="Consolas" charset="0"/>
              <a:ea typeface="Consolas" charset="0"/>
              <a:cs typeface="Consolas" charset="0"/>
            </a:endParaRPr>
          </a:p>
        </p:txBody>
      </p:sp>
      <p:sp>
        <p:nvSpPr>
          <p:cNvPr id="14" name="Rectangle 13"/>
          <p:cNvSpPr/>
          <p:nvPr/>
        </p:nvSpPr>
        <p:spPr>
          <a:xfrm>
            <a:off x="3048000" y="3342014"/>
            <a:ext cx="3149600" cy="338552"/>
          </a:xfrm>
          <a:prstGeom prst="rect">
            <a:avLst/>
          </a:prstGeom>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1" hangingPunct="0">
              <a:lnSpc>
                <a:spcPct val="100000"/>
              </a:lnSpc>
              <a:spcBef>
                <a:spcPts val="0"/>
              </a:spcBef>
              <a:spcAft>
                <a:spcPts val="0"/>
              </a:spcAft>
              <a:buClrTx/>
              <a:buSzTx/>
              <a:buFontTx/>
              <a:buNone/>
              <a:tabLst/>
            </a:pPr>
            <a:r>
              <a:rPr lang="ru-RU" sz="1600" b="1" dirty="0" smtClean="0">
                <a:solidFill>
                  <a:srgbClr val="000000"/>
                </a:solidFill>
                <a:latin typeface="Consolas" charset="0"/>
                <a:ea typeface="Consolas" charset="0"/>
                <a:cs typeface="Consolas" charset="0"/>
              </a:rPr>
              <a:t>Верификатор</a:t>
            </a:r>
            <a:endParaRPr kumimoji="0" lang="en-US" sz="1600" b="1" i="0" u="none" strike="noStrike" cap="none" spc="0" normalizeH="0" baseline="0" dirty="0">
              <a:ln>
                <a:noFill/>
              </a:ln>
              <a:solidFill>
                <a:srgbClr val="000000"/>
              </a:solidFill>
              <a:effectLst/>
              <a:uFillTx/>
              <a:latin typeface="Consolas" charset="0"/>
              <a:ea typeface="Consolas" charset="0"/>
              <a:cs typeface="Consolas" charset="0"/>
              <a:sym typeface="Calibri"/>
            </a:endParaRPr>
          </a:p>
        </p:txBody>
      </p:sp>
      <p:sp>
        <p:nvSpPr>
          <p:cNvPr id="15" name="Rectangle 14"/>
          <p:cNvSpPr/>
          <p:nvPr/>
        </p:nvSpPr>
        <p:spPr>
          <a:xfrm>
            <a:off x="3035300" y="3821267"/>
            <a:ext cx="3149600" cy="338552"/>
          </a:xfrm>
          <a:prstGeom prst="rect">
            <a:avLst/>
          </a:prstGeom>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1" hangingPunct="0">
              <a:lnSpc>
                <a:spcPct val="100000"/>
              </a:lnSpc>
              <a:spcBef>
                <a:spcPts val="0"/>
              </a:spcBef>
              <a:spcAft>
                <a:spcPts val="0"/>
              </a:spcAft>
              <a:buClrTx/>
              <a:buSzTx/>
              <a:buFontTx/>
              <a:buNone/>
              <a:tabLst/>
            </a:pPr>
            <a:r>
              <a:rPr lang="en-US" sz="1600" b="1" dirty="0" smtClean="0">
                <a:solidFill>
                  <a:srgbClr val="000000"/>
                </a:solidFill>
                <a:latin typeface="Consolas" charset="0"/>
                <a:ea typeface="Consolas" charset="0"/>
                <a:cs typeface="Consolas" charset="0"/>
              </a:rPr>
              <a:t>Normal-JIT, </a:t>
            </a:r>
            <a:r>
              <a:rPr lang="en-US" sz="1600" b="1" dirty="0" err="1" smtClean="0">
                <a:solidFill>
                  <a:srgbClr val="000000"/>
                </a:solidFill>
                <a:latin typeface="Consolas" charset="0"/>
                <a:ea typeface="Consolas" charset="0"/>
                <a:cs typeface="Consolas" charset="0"/>
              </a:rPr>
              <a:t>Econo</a:t>
            </a:r>
            <a:r>
              <a:rPr lang="en-US" sz="1600" b="1" dirty="0" smtClean="0">
                <a:solidFill>
                  <a:srgbClr val="000000"/>
                </a:solidFill>
                <a:latin typeface="Consolas" charset="0"/>
                <a:ea typeface="Consolas" charset="0"/>
                <a:cs typeface="Consolas" charset="0"/>
              </a:rPr>
              <a:t>-JIT</a:t>
            </a:r>
            <a:endParaRPr kumimoji="0" lang="en-US" sz="1600" b="1" i="0" u="none" strike="noStrike" cap="none" spc="0" normalizeH="0" baseline="0" dirty="0">
              <a:ln>
                <a:noFill/>
              </a:ln>
              <a:solidFill>
                <a:srgbClr val="000000"/>
              </a:solidFill>
              <a:effectLst/>
              <a:uFillTx/>
              <a:latin typeface="Consolas" charset="0"/>
              <a:ea typeface="Consolas" charset="0"/>
              <a:cs typeface="Consolas" charset="0"/>
              <a:sym typeface="Calibri"/>
            </a:endParaRPr>
          </a:p>
        </p:txBody>
      </p:sp>
      <p:sp>
        <p:nvSpPr>
          <p:cNvPr id="16" name="Down Arrow 15"/>
          <p:cNvSpPr/>
          <p:nvPr/>
        </p:nvSpPr>
        <p:spPr>
          <a:xfrm>
            <a:off x="4133057" y="2494978"/>
            <a:ext cx="914400" cy="399611"/>
          </a:xfrm>
          <a:prstGeom prst="downArrow">
            <a:avLst/>
          </a:prstGeom>
          <a:solidFill>
            <a:schemeClr val="accent1">
              <a:lumMod val="75000"/>
            </a:schemeClr>
          </a:solidFill>
          <a:ln>
            <a:solidFill>
              <a:schemeClr val="accent1"/>
            </a:solidFill>
          </a:ln>
          <a:scene3d>
            <a:camera prst="obliqueTopLeft"/>
            <a:lightRig rig="threePt" dir="t"/>
          </a:scene3d>
        </p:spPr>
        <p:style>
          <a:lnRef idx="1">
            <a:schemeClr val="accent1"/>
          </a:lnRef>
          <a:fillRef idx="3">
            <a:schemeClr val="accent1"/>
          </a:fillRef>
          <a:effectRef idx="2">
            <a:schemeClr val="accent1"/>
          </a:effectRef>
          <a:fontRef idx="minor">
            <a:schemeClr val="lt1"/>
          </a:fontRef>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17" name="Cube 16"/>
          <p:cNvSpPr/>
          <p:nvPr/>
        </p:nvSpPr>
        <p:spPr>
          <a:xfrm>
            <a:off x="1237458" y="1987414"/>
            <a:ext cx="6705598" cy="568258"/>
          </a:xfrm>
          <a:prstGeom prst="cub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algn="ctr"/>
            <a:r>
              <a:rPr lang="ru-RU" sz="1600" b="1" dirty="0" smtClean="0">
                <a:latin typeface="Consolas" charset="0"/>
                <a:ea typeface="Consolas" charset="0"/>
                <a:cs typeface="Consolas" charset="0"/>
              </a:rPr>
              <a:t>Загрузчик классов</a:t>
            </a:r>
            <a:endParaRPr lang="en-US" sz="1600" b="1" dirty="0">
              <a:latin typeface="Consolas" charset="0"/>
              <a:ea typeface="Consolas" charset="0"/>
              <a:cs typeface="Consolas" charset="0"/>
            </a:endParaRPr>
          </a:p>
        </p:txBody>
      </p:sp>
    </p:spTree>
    <p:extLst>
      <p:ext uri="{BB962C8B-B14F-4D97-AF65-F5344CB8AC3E}">
        <p14:creationId xmlns:p14="http://schemas.microsoft.com/office/powerpoint/2010/main" val="486006071"/>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smtClean="0"/>
              <a:t>JIT</a:t>
            </a:r>
            <a:r>
              <a:rPr lang="ru-RU" dirty="0"/>
              <a:t>-компиляция</a:t>
            </a:r>
            <a:endParaRPr lang="en-US" dirty="0"/>
          </a:p>
        </p:txBody>
      </p:sp>
      <p:pic>
        <p:nvPicPr>
          <p:cNvPr id="4" name="Picture 3"/>
          <p:cNvPicPr>
            <a:picLocks noChangeAspect="1"/>
          </p:cNvPicPr>
          <p:nvPr/>
        </p:nvPicPr>
        <p:blipFill>
          <a:blip r:embed="rId3"/>
          <a:stretch>
            <a:fillRect/>
          </a:stretch>
        </p:blipFill>
        <p:spPr>
          <a:xfrm>
            <a:off x="2147455" y="838200"/>
            <a:ext cx="4847395" cy="5778309"/>
          </a:xfrm>
          <a:prstGeom prst="rect">
            <a:avLst/>
          </a:prstGeom>
        </p:spPr>
      </p:pic>
    </p:spTree>
    <p:extLst>
      <p:ext uri="{BB962C8B-B14F-4D97-AF65-F5344CB8AC3E}">
        <p14:creationId xmlns:p14="http://schemas.microsoft.com/office/powerpoint/2010/main" val="1529695171"/>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Виды компиляции. </a:t>
            </a:r>
            <a:r>
              <a:rPr lang="en-US" dirty="0"/>
              <a:t>Normal </a:t>
            </a:r>
            <a:r>
              <a:rPr lang="en-US" dirty="0" smtClean="0"/>
              <a:t>JIT</a:t>
            </a:r>
            <a:r>
              <a:rPr lang="ru-RU" dirty="0" smtClean="0"/>
              <a:t>-</a:t>
            </a:r>
            <a:r>
              <a:rPr lang="ru-RU" dirty="0"/>
              <a:t>компиляция</a:t>
            </a:r>
            <a:endParaRPr lang="en-US" dirty="0"/>
          </a:p>
        </p:txBody>
      </p:sp>
      <p:pic>
        <p:nvPicPr>
          <p:cNvPr id="5" name="Picture 4"/>
          <p:cNvPicPr>
            <a:picLocks noChangeAspect="1"/>
          </p:cNvPicPr>
          <p:nvPr/>
        </p:nvPicPr>
        <p:blipFill>
          <a:blip r:embed="rId2"/>
          <a:stretch>
            <a:fillRect/>
          </a:stretch>
        </p:blipFill>
        <p:spPr>
          <a:xfrm>
            <a:off x="1934881" y="762000"/>
            <a:ext cx="5401787" cy="5842000"/>
          </a:xfrm>
          <a:prstGeom prst="rect">
            <a:avLst/>
          </a:prstGeom>
        </p:spPr>
      </p:pic>
    </p:spTree>
    <p:extLst>
      <p:ext uri="{BB962C8B-B14F-4D97-AF65-F5344CB8AC3E}">
        <p14:creationId xmlns:p14="http://schemas.microsoft.com/office/powerpoint/2010/main" val="265632904"/>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Shape 62"/>
          <p:cNvSpPr>
            <a:spLocks noGrp="1"/>
          </p:cNvSpPr>
          <p:nvPr>
            <p:ph type="title"/>
          </p:nvPr>
        </p:nvSpPr>
        <p:spPr>
          <a:prstGeom prst="rect">
            <a:avLst/>
          </a:prstGeom>
        </p:spPr>
        <p:txBody>
          <a:bodyPr lIns="0" tIns="0" rIns="0" bIns="0">
            <a:normAutofit/>
          </a:bodyPr>
          <a:lstStyle/>
          <a:p>
            <a:pPr lvl="0">
              <a:tabLst>
                <a:tab pos="8229600" algn="r"/>
              </a:tabLst>
              <a:defRPr b="0">
                <a:solidFill>
                  <a:srgbClr val="000000"/>
                </a:solidFill>
              </a:defRPr>
            </a:pPr>
            <a:r>
              <a:rPr lang="ru-RU" b="1" dirty="0" smtClean="0">
                <a:solidFill>
                  <a:srgbClr val="21438F"/>
                </a:solidFill>
              </a:rPr>
              <a:t>Платформа</a:t>
            </a:r>
            <a:r>
              <a:rPr b="1" dirty="0" smtClean="0">
                <a:solidFill>
                  <a:srgbClr val="21438F"/>
                </a:solidFill>
              </a:rPr>
              <a:t> </a:t>
            </a:r>
            <a:r>
              <a:rPr b="1" dirty="0">
                <a:solidFill>
                  <a:srgbClr val="21438F"/>
                </a:solidFill>
                <a:hlinkClick r:id="rId3"/>
              </a:rPr>
              <a:t>.NET Framework</a:t>
            </a:r>
            <a:endParaRPr b="1" dirty="0">
              <a:solidFill>
                <a:srgbClr val="21438F"/>
              </a:solidFill>
            </a:endParaRPr>
          </a:p>
        </p:txBody>
      </p:sp>
      <p:sp>
        <p:nvSpPr>
          <p:cNvPr id="63" name="Shape 6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2</a:t>
            </a:fld>
            <a:endParaRPr sz="1200" b="1">
              <a:solidFill>
                <a:srgbClr val="21438F"/>
              </a:solidFill>
            </a:endParaRPr>
          </a:p>
        </p:txBody>
      </p:sp>
      <p:grpSp>
        <p:nvGrpSpPr>
          <p:cNvPr id="39" name="Group 38"/>
          <p:cNvGrpSpPr/>
          <p:nvPr/>
        </p:nvGrpSpPr>
        <p:grpSpPr>
          <a:xfrm>
            <a:off x="0" y="829734"/>
            <a:ext cx="8967562" cy="5520266"/>
            <a:chOff x="0" y="829734"/>
            <a:chExt cx="8967562" cy="5520266"/>
          </a:xfrm>
        </p:grpSpPr>
        <p:sp>
          <p:nvSpPr>
            <p:cNvPr id="40" name="Oval 39"/>
            <p:cNvSpPr/>
            <p:nvPr/>
          </p:nvSpPr>
          <p:spPr>
            <a:xfrm>
              <a:off x="1693333" y="829734"/>
              <a:ext cx="5757333" cy="5520266"/>
            </a:xfrm>
            <a:prstGeom prst="ellipse">
              <a:avLst/>
            </a:prstGeom>
            <a:solidFill>
              <a:schemeClr val="accent1">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2726267" y="1845733"/>
              <a:ext cx="3657602" cy="3488267"/>
            </a:xfrm>
            <a:prstGeom prst="ellipse">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err="1" smtClean="0"/>
                <a:t>mscoree.dl</a:t>
              </a:r>
              <a:endParaRPr lang="en-US" b="1" dirty="0"/>
            </a:p>
          </p:txBody>
        </p:sp>
        <p:sp>
          <p:nvSpPr>
            <p:cNvPr id="42" name="Oval 41"/>
            <p:cNvSpPr/>
            <p:nvPr/>
          </p:nvSpPr>
          <p:spPr>
            <a:xfrm>
              <a:off x="3657600" y="2743201"/>
              <a:ext cx="1811866" cy="1811866"/>
            </a:xfrm>
            <a:prstGeom prst="ellipse">
              <a:avLst/>
            </a:prstGeom>
            <a:solidFill>
              <a:schemeClr val="accent1">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err="1" smtClean="0">
                  <a:latin typeface="Consolas"/>
                  <a:cs typeface="Consolas"/>
                </a:rPr>
                <a:t>mscoree.dll</a:t>
              </a:r>
              <a:r>
                <a:rPr lang="en-US" sz="1400" b="1" dirty="0" smtClean="0">
                  <a:latin typeface="Consolas"/>
                  <a:cs typeface="Consolas"/>
                </a:rPr>
                <a:t>&amp;</a:t>
              </a:r>
            </a:p>
            <a:p>
              <a:pPr algn="ctr"/>
              <a:r>
                <a:rPr lang="en-US" sz="1400" b="1" dirty="0" err="1" smtClean="0">
                  <a:latin typeface="Consolas"/>
                  <a:cs typeface="Consolas"/>
                </a:rPr>
                <a:t>clr.dll</a:t>
              </a:r>
              <a:endParaRPr lang="en-US" sz="1400" b="1" dirty="0">
                <a:latin typeface="Consolas"/>
                <a:cs typeface="Consolas"/>
              </a:endParaRPr>
            </a:p>
          </p:txBody>
        </p:sp>
        <p:sp>
          <p:nvSpPr>
            <p:cNvPr id="43" name="Rectangle 42"/>
            <p:cNvSpPr/>
            <p:nvPr/>
          </p:nvSpPr>
          <p:spPr>
            <a:xfrm>
              <a:off x="4018538" y="1940467"/>
              <a:ext cx="1369185" cy="307777"/>
            </a:xfrm>
            <a:prstGeom prst="rect">
              <a:avLst/>
            </a:prstGeom>
          </p:spPr>
          <p:txBody>
            <a:bodyPr wrap="none">
              <a:spAutoFit/>
            </a:bodyPr>
            <a:lstStyle/>
            <a:p>
              <a:pPr algn="l"/>
              <a:r>
                <a:rPr lang="en-US" sz="1400" b="1" dirty="0" err="1" smtClean="0">
                  <a:solidFill>
                    <a:schemeClr val="bg1"/>
                  </a:solidFill>
                  <a:latin typeface="Consolas"/>
                  <a:cs typeface="Consolas"/>
                </a:rPr>
                <a:t>mscorlib.dll</a:t>
              </a:r>
              <a:endParaRPr lang="en-US" b="1" dirty="0">
                <a:solidFill>
                  <a:schemeClr val="bg1"/>
                </a:solidFill>
                <a:latin typeface="Consolas"/>
                <a:cs typeface="Consolas"/>
              </a:endParaRPr>
            </a:p>
          </p:txBody>
        </p:sp>
        <p:sp>
          <p:nvSpPr>
            <p:cNvPr id="44" name="Rectangle 43"/>
            <p:cNvSpPr/>
            <p:nvPr/>
          </p:nvSpPr>
          <p:spPr>
            <a:xfrm>
              <a:off x="3410131" y="2292532"/>
              <a:ext cx="2116667" cy="307777"/>
            </a:xfrm>
            <a:prstGeom prst="rect">
              <a:avLst/>
            </a:prstGeom>
          </p:spPr>
          <p:txBody>
            <a:bodyPr wrap="square">
              <a:spAutoFit/>
            </a:bodyPr>
            <a:lstStyle/>
            <a:p>
              <a:r>
                <a:rPr lang="en-US" sz="1400" b="1" dirty="0">
                  <a:solidFill>
                    <a:srgbClr val="FFFFFF"/>
                  </a:solidFill>
                </a:rPr>
                <a:t>Framework </a:t>
              </a:r>
              <a:r>
                <a:rPr lang="en-US" sz="1400" b="1" dirty="0" smtClean="0">
                  <a:solidFill>
                    <a:srgbClr val="FFFFFF"/>
                  </a:solidFill>
                </a:rPr>
                <a:t>Fundamentals</a:t>
              </a:r>
            </a:p>
          </p:txBody>
        </p:sp>
        <p:sp>
          <p:nvSpPr>
            <p:cNvPr id="45" name="Rectangle 44"/>
            <p:cNvSpPr/>
            <p:nvPr/>
          </p:nvSpPr>
          <p:spPr>
            <a:xfrm>
              <a:off x="3064933" y="2673235"/>
              <a:ext cx="999067" cy="307777"/>
            </a:xfrm>
            <a:prstGeom prst="rect">
              <a:avLst/>
            </a:prstGeom>
          </p:spPr>
          <p:txBody>
            <a:bodyPr wrap="square">
              <a:spAutoFit/>
            </a:bodyPr>
            <a:lstStyle/>
            <a:p>
              <a:r>
                <a:rPr lang="en-US" sz="1400" b="1" dirty="0" smtClean="0">
                  <a:solidFill>
                    <a:srgbClr val="FFFFFF"/>
                  </a:solidFill>
                </a:rPr>
                <a:t>Collections</a:t>
              </a:r>
            </a:p>
          </p:txBody>
        </p:sp>
        <p:sp>
          <p:nvSpPr>
            <p:cNvPr id="46" name="Rectangle 45"/>
            <p:cNvSpPr/>
            <p:nvPr/>
          </p:nvSpPr>
          <p:spPr>
            <a:xfrm>
              <a:off x="4963704" y="2649767"/>
              <a:ext cx="999067" cy="307777"/>
            </a:xfrm>
            <a:prstGeom prst="rect">
              <a:avLst/>
            </a:prstGeom>
          </p:spPr>
          <p:txBody>
            <a:bodyPr wrap="square">
              <a:spAutoFit/>
            </a:bodyPr>
            <a:lstStyle/>
            <a:p>
              <a:r>
                <a:rPr lang="en-US" sz="1400" b="1" dirty="0" err="1" smtClean="0">
                  <a:solidFill>
                    <a:srgbClr val="FFFFFF"/>
                  </a:solidFill>
                </a:rPr>
                <a:t>Interop</a:t>
              </a:r>
              <a:endParaRPr lang="en-US" sz="1400" b="1" dirty="0" smtClean="0">
                <a:solidFill>
                  <a:srgbClr val="FFFFFF"/>
                </a:solidFill>
              </a:endParaRPr>
            </a:p>
          </p:txBody>
        </p:sp>
        <p:sp>
          <p:nvSpPr>
            <p:cNvPr id="47" name="Rectangle 46"/>
            <p:cNvSpPr/>
            <p:nvPr/>
          </p:nvSpPr>
          <p:spPr>
            <a:xfrm>
              <a:off x="5384799" y="3011902"/>
              <a:ext cx="1117601" cy="523220"/>
            </a:xfrm>
            <a:prstGeom prst="rect">
              <a:avLst/>
            </a:prstGeom>
          </p:spPr>
          <p:txBody>
            <a:bodyPr wrap="square">
              <a:spAutoFit/>
            </a:bodyPr>
            <a:lstStyle/>
            <a:p>
              <a:r>
                <a:rPr lang="en-US" sz="1400" b="1" dirty="0" smtClean="0">
                  <a:solidFill>
                    <a:srgbClr val="FFFFFF"/>
                  </a:solidFill>
                </a:rPr>
                <a:t>Application Domains</a:t>
              </a:r>
            </a:p>
          </p:txBody>
        </p:sp>
        <p:sp>
          <p:nvSpPr>
            <p:cNvPr id="48" name="Rectangle 47"/>
            <p:cNvSpPr/>
            <p:nvPr/>
          </p:nvSpPr>
          <p:spPr>
            <a:xfrm>
              <a:off x="5469466" y="3638436"/>
              <a:ext cx="1117601" cy="307777"/>
            </a:xfrm>
            <a:prstGeom prst="rect">
              <a:avLst/>
            </a:prstGeom>
          </p:spPr>
          <p:txBody>
            <a:bodyPr wrap="square">
              <a:spAutoFit/>
            </a:bodyPr>
            <a:lstStyle/>
            <a:p>
              <a:r>
                <a:rPr lang="en-US" sz="1400" b="1" dirty="0" smtClean="0">
                  <a:solidFill>
                    <a:srgbClr val="FFFFFF"/>
                  </a:solidFill>
                </a:rPr>
                <a:t>Threading</a:t>
              </a:r>
            </a:p>
          </p:txBody>
        </p:sp>
        <p:sp>
          <p:nvSpPr>
            <p:cNvPr id="49" name="Rectangle 48"/>
            <p:cNvSpPr/>
            <p:nvPr/>
          </p:nvSpPr>
          <p:spPr>
            <a:xfrm>
              <a:off x="5283198" y="3909368"/>
              <a:ext cx="1117601" cy="307777"/>
            </a:xfrm>
            <a:prstGeom prst="rect">
              <a:avLst/>
            </a:prstGeom>
          </p:spPr>
          <p:txBody>
            <a:bodyPr wrap="square">
              <a:spAutoFit/>
            </a:bodyPr>
            <a:lstStyle/>
            <a:p>
              <a:r>
                <a:rPr lang="en-US" sz="1400" b="1" dirty="0" smtClean="0">
                  <a:solidFill>
                    <a:srgbClr val="FFFFFF"/>
                  </a:solidFill>
                </a:rPr>
                <a:t>Security</a:t>
              </a:r>
            </a:p>
          </p:txBody>
        </p:sp>
        <p:sp>
          <p:nvSpPr>
            <p:cNvPr id="50" name="Rectangle 49"/>
            <p:cNvSpPr/>
            <p:nvPr/>
          </p:nvSpPr>
          <p:spPr>
            <a:xfrm>
              <a:off x="2726266" y="3469102"/>
              <a:ext cx="1117601" cy="307777"/>
            </a:xfrm>
            <a:prstGeom prst="rect">
              <a:avLst/>
            </a:prstGeom>
          </p:spPr>
          <p:txBody>
            <a:bodyPr wrap="square">
              <a:spAutoFit/>
            </a:bodyPr>
            <a:lstStyle/>
            <a:p>
              <a:r>
                <a:rPr lang="en-US" sz="1400" b="1" dirty="0" smtClean="0">
                  <a:solidFill>
                    <a:srgbClr val="FFFFFF"/>
                  </a:solidFill>
                </a:rPr>
                <a:t>Reflection</a:t>
              </a:r>
            </a:p>
          </p:txBody>
        </p:sp>
        <p:sp>
          <p:nvSpPr>
            <p:cNvPr id="51" name="Rectangle 50"/>
            <p:cNvSpPr/>
            <p:nvPr/>
          </p:nvSpPr>
          <p:spPr>
            <a:xfrm>
              <a:off x="2760134" y="3875502"/>
              <a:ext cx="1117601" cy="307777"/>
            </a:xfrm>
            <a:prstGeom prst="rect">
              <a:avLst/>
            </a:prstGeom>
          </p:spPr>
          <p:txBody>
            <a:bodyPr wrap="square">
              <a:spAutoFit/>
            </a:bodyPr>
            <a:lstStyle/>
            <a:p>
              <a:r>
                <a:rPr lang="en-US" sz="1400" b="1" dirty="0" smtClean="0">
                  <a:solidFill>
                    <a:srgbClr val="FFFFFF"/>
                  </a:solidFill>
                </a:rPr>
                <a:t>Assemblies</a:t>
              </a:r>
            </a:p>
          </p:txBody>
        </p:sp>
        <p:sp>
          <p:nvSpPr>
            <p:cNvPr id="52" name="Rectangle 51"/>
            <p:cNvSpPr/>
            <p:nvPr/>
          </p:nvSpPr>
          <p:spPr>
            <a:xfrm>
              <a:off x="4995334" y="4332701"/>
              <a:ext cx="1117601" cy="307777"/>
            </a:xfrm>
            <a:prstGeom prst="rect">
              <a:avLst/>
            </a:prstGeom>
          </p:spPr>
          <p:txBody>
            <a:bodyPr wrap="square">
              <a:spAutoFit/>
            </a:bodyPr>
            <a:lstStyle/>
            <a:p>
              <a:r>
                <a:rPr lang="en-US" sz="1400" b="1" dirty="0" smtClean="0">
                  <a:solidFill>
                    <a:srgbClr val="FFFFFF"/>
                  </a:solidFill>
                </a:rPr>
                <a:t>Serialization</a:t>
              </a:r>
            </a:p>
          </p:txBody>
        </p:sp>
        <p:sp>
          <p:nvSpPr>
            <p:cNvPr id="53" name="Rectangle 52"/>
            <p:cNvSpPr/>
            <p:nvPr/>
          </p:nvSpPr>
          <p:spPr>
            <a:xfrm>
              <a:off x="3003730" y="4305965"/>
              <a:ext cx="1422401" cy="307777"/>
            </a:xfrm>
            <a:prstGeom prst="rect">
              <a:avLst/>
            </a:prstGeom>
          </p:spPr>
          <p:txBody>
            <a:bodyPr wrap="square">
              <a:spAutoFit/>
            </a:bodyPr>
            <a:lstStyle/>
            <a:p>
              <a:r>
                <a:rPr lang="en-US" sz="1400" b="1" dirty="0" smtClean="0">
                  <a:solidFill>
                    <a:srgbClr val="FFFFFF"/>
                  </a:solidFill>
                </a:rPr>
                <a:t>Streams &amp; IO</a:t>
              </a:r>
            </a:p>
          </p:txBody>
        </p:sp>
        <p:sp>
          <p:nvSpPr>
            <p:cNvPr id="54" name="Rectangle 53"/>
            <p:cNvSpPr/>
            <p:nvPr/>
          </p:nvSpPr>
          <p:spPr>
            <a:xfrm>
              <a:off x="2878666" y="3079635"/>
              <a:ext cx="999067" cy="307777"/>
            </a:xfrm>
            <a:prstGeom prst="rect">
              <a:avLst/>
            </a:prstGeom>
          </p:spPr>
          <p:txBody>
            <a:bodyPr wrap="square">
              <a:spAutoFit/>
            </a:bodyPr>
            <a:lstStyle/>
            <a:p>
              <a:r>
                <a:rPr lang="en-US" sz="1400" b="1" dirty="0" smtClean="0">
                  <a:solidFill>
                    <a:srgbClr val="FFFFFF"/>
                  </a:solidFill>
                </a:rPr>
                <a:t>Disposal</a:t>
              </a:r>
            </a:p>
          </p:txBody>
        </p:sp>
        <p:sp>
          <p:nvSpPr>
            <p:cNvPr id="55" name="Rectangle 54"/>
            <p:cNvSpPr/>
            <p:nvPr/>
          </p:nvSpPr>
          <p:spPr>
            <a:xfrm>
              <a:off x="3834676" y="4680133"/>
              <a:ext cx="1371599" cy="523220"/>
            </a:xfrm>
            <a:prstGeom prst="rect">
              <a:avLst/>
            </a:prstGeom>
          </p:spPr>
          <p:txBody>
            <a:bodyPr wrap="square">
              <a:spAutoFit/>
            </a:bodyPr>
            <a:lstStyle/>
            <a:p>
              <a:r>
                <a:rPr lang="en-US" sz="1400" b="1" dirty="0" smtClean="0">
                  <a:solidFill>
                    <a:srgbClr val="FFFFFF"/>
                  </a:solidFill>
                </a:rPr>
                <a:t>Concurrency</a:t>
              </a:r>
            </a:p>
            <a:p>
              <a:r>
                <a:rPr lang="en-US" sz="1400" b="1" dirty="0" smtClean="0">
                  <a:solidFill>
                    <a:srgbClr val="FFFFFF"/>
                  </a:solidFill>
                </a:rPr>
                <a:t> &amp; Asynchrony </a:t>
              </a:r>
              <a:endParaRPr lang="en-US" sz="1400" dirty="0">
                <a:solidFill>
                  <a:srgbClr val="FFFFFF"/>
                </a:solidFill>
              </a:endParaRPr>
            </a:p>
          </p:txBody>
        </p:sp>
        <p:sp>
          <p:nvSpPr>
            <p:cNvPr id="56" name="TextBox 55"/>
            <p:cNvSpPr txBox="1"/>
            <p:nvPr/>
          </p:nvSpPr>
          <p:spPr>
            <a:xfrm>
              <a:off x="3390413" y="1117601"/>
              <a:ext cx="1279542" cy="646331"/>
            </a:xfrm>
            <a:prstGeom prst="rect">
              <a:avLst/>
            </a:prstGeom>
            <a:noFill/>
            <a:ln>
              <a:solidFill>
                <a:srgbClr val="000053"/>
              </a:solidFill>
            </a:ln>
          </p:spPr>
          <p:txBody>
            <a:bodyPr wrap="none" rtlCol="0">
              <a:spAutoFit/>
            </a:bodyPr>
            <a:lstStyle/>
            <a:p>
              <a:pPr algn="ctr"/>
              <a:r>
                <a:rPr lang="en-US" b="1" dirty="0" smtClean="0">
                  <a:solidFill>
                    <a:srgbClr val="000090"/>
                  </a:solidFill>
                </a:rPr>
                <a:t>Core </a:t>
              </a:r>
            </a:p>
            <a:p>
              <a:pPr algn="ctr"/>
              <a:r>
                <a:rPr lang="en-US" b="1" dirty="0" smtClean="0">
                  <a:solidFill>
                    <a:srgbClr val="000090"/>
                  </a:solidFill>
                </a:rPr>
                <a:t>Framework</a:t>
              </a:r>
              <a:endParaRPr lang="en-US" b="1" dirty="0">
                <a:solidFill>
                  <a:srgbClr val="000090"/>
                </a:solidFill>
              </a:endParaRPr>
            </a:p>
          </p:txBody>
        </p:sp>
        <p:sp>
          <p:nvSpPr>
            <p:cNvPr id="57" name="TextBox 56"/>
            <p:cNvSpPr txBox="1"/>
            <p:nvPr/>
          </p:nvSpPr>
          <p:spPr>
            <a:xfrm>
              <a:off x="4619928" y="1083735"/>
              <a:ext cx="1665315" cy="738664"/>
            </a:xfrm>
            <a:prstGeom prst="rect">
              <a:avLst/>
            </a:prstGeom>
            <a:noFill/>
            <a:ln>
              <a:noFill/>
            </a:ln>
          </p:spPr>
          <p:txBody>
            <a:bodyPr wrap="none" rtlCol="0">
              <a:spAutoFit/>
            </a:bodyPr>
            <a:lstStyle/>
            <a:p>
              <a:pPr algn="ctr"/>
              <a:r>
                <a:rPr lang="en-US" sz="1400" b="1" dirty="0" err="1" smtClean="0">
                  <a:solidFill>
                    <a:srgbClr val="000090"/>
                  </a:solidFill>
                  <a:latin typeface="Consolas"/>
                  <a:cs typeface="Consolas"/>
                </a:rPr>
                <a:t>System.dll</a:t>
              </a:r>
              <a:endParaRPr lang="en-US" sz="1400" b="1" dirty="0" smtClean="0">
                <a:solidFill>
                  <a:srgbClr val="000090"/>
                </a:solidFill>
                <a:latin typeface="Consolas"/>
                <a:cs typeface="Consolas"/>
              </a:endParaRPr>
            </a:p>
            <a:p>
              <a:pPr algn="ctr"/>
              <a:r>
                <a:rPr lang="en-US" sz="1400" b="1" dirty="0" err="1" smtClean="0">
                  <a:solidFill>
                    <a:srgbClr val="000090"/>
                  </a:solidFill>
                  <a:latin typeface="Consolas"/>
                  <a:cs typeface="Consolas"/>
                </a:rPr>
                <a:t>System.Xml.dll</a:t>
              </a:r>
              <a:endParaRPr lang="en-US" sz="1400" b="1" dirty="0" smtClean="0">
                <a:solidFill>
                  <a:srgbClr val="000090"/>
                </a:solidFill>
                <a:latin typeface="Consolas"/>
                <a:cs typeface="Consolas"/>
              </a:endParaRPr>
            </a:p>
            <a:p>
              <a:pPr algn="ctr"/>
              <a:r>
                <a:rPr lang="en-US" sz="1400" b="1" dirty="0" err="1" smtClean="0">
                  <a:solidFill>
                    <a:srgbClr val="000090"/>
                  </a:solidFill>
                  <a:latin typeface="Consolas"/>
                  <a:cs typeface="Consolas"/>
                </a:rPr>
                <a:t>System.Core.dll</a:t>
              </a:r>
              <a:endParaRPr lang="en-US" sz="1400" b="1" dirty="0">
                <a:solidFill>
                  <a:srgbClr val="000090"/>
                </a:solidFill>
                <a:latin typeface="Consolas"/>
                <a:cs typeface="Consolas"/>
              </a:endParaRPr>
            </a:p>
          </p:txBody>
        </p:sp>
        <p:sp>
          <p:nvSpPr>
            <p:cNvPr id="58" name="TextBox 57"/>
            <p:cNvSpPr txBox="1"/>
            <p:nvPr/>
          </p:nvSpPr>
          <p:spPr>
            <a:xfrm>
              <a:off x="2227904" y="2235202"/>
              <a:ext cx="556563" cy="307777"/>
            </a:xfrm>
            <a:prstGeom prst="rect">
              <a:avLst/>
            </a:prstGeom>
            <a:noFill/>
            <a:ln>
              <a:noFill/>
            </a:ln>
          </p:spPr>
          <p:txBody>
            <a:bodyPr wrap="none" rtlCol="0">
              <a:spAutoFit/>
            </a:bodyPr>
            <a:lstStyle/>
            <a:p>
              <a:pPr algn="ctr"/>
              <a:r>
                <a:rPr lang="en-US" sz="1400" b="1" dirty="0" smtClean="0">
                  <a:solidFill>
                    <a:srgbClr val="000090"/>
                  </a:solidFill>
                </a:rPr>
                <a:t>LINQ</a:t>
              </a:r>
              <a:endParaRPr lang="en-US" sz="1400" b="1" dirty="0">
                <a:solidFill>
                  <a:srgbClr val="000090"/>
                </a:solidFill>
              </a:endParaRPr>
            </a:p>
          </p:txBody>
        </p:sp>
        <p:sp>
          <p:nvSpPr>
            <p:cNvPr id="59" name="TextBox 58"/>
            <p:cNvSpPr txBox="1"/>
            <p:nvPr/>
          </p:nvSpPr>
          <p:spPr>
            <a:xfrm>
              <a:off x="1959274" y="3640669"/>
              <a:ext cx="518091" cy="307777"/>
            </a:xfrm>
            <a:prstGeom prst="rect">
              <a:avLst/>
            </a:prstGeom>
            <a:noFill/>
            <a:ln>
              <a:noFill/>
            </a:ln>
          </p:spPr>
          <p:txBody>
            <a:bodyPr wrap="none" rtlCol="0">
              <a:spAutoFit/>
            </a:bodyPr>
            <a:lstStyle/>
            <a:p>
              <a:pPr algn="ctr"/>
              <a:r>
                <a:rPr lang="en-US" sz="1400" b="1" dirty="0" smtClean="0">
                  <a:solidFill>
                    <a:srgbClr val="000090"/>
                  </a:solidFill>
                </a:rPr>
                <a:t>XML</a:t>
              </a:r>
              <a:endParaRPr lang="en-US" sz="1400" b="1" dirty="0">
                <a:solidFill>
                  <a:srgbClr val="000090"/>
                </a:solidFill>
              </a:endParaRPr>
            </a:p>
          </p:txBody>
        </p:sp>
        <p:sp>
          <p:nvSpPr>
            <p:cNvPr id="60" name="TextBox 59"/>
            <p:cNvSpPr txBox="1"/>
            <p:nvPr/>
          </p:nvSpPr>
          <p:spPr>
            <a:xfrm>
              <a:off x="6026647" y="2015069"/>
              <a:ext cx="985479" cy="523220"/>
            </a:xfrm>
            <a:prstGeom prst="rect">
              <a:avLst/>
            </a:prstGeom>
            <a:noFill/>
            <a:ln>
              <a:noFill/>
            </a:ln>
          </p:spPr>
          <p:txBody>
            <a:bodyPr wrap="none" rtlCol="0">
              <a:spAutoFit/>
            </a:bodyPr>
            <a:lstStyle/>
            <a:p>
              <a:pPr algn="ctr"/>
              <a:r>
                <a:rPr lang="en-US" sz="1400" b="1" dirty="0" smtClean="0">
                  <a:solidFill>
                    <a:srgbClr val="000090"/>
                  </a:solidFill>
                </a:rPr>
                <a:t>Regular</a:t>
              </a:r>
            </a:p>
            <a:p>
              <a:pPr algn="ctr"/>
              <a:r>
                <a:rPr lang="en-US" sz="1400" b="1" dirty="0" smtClean="0">
                  <a:solidFill>
                    <a:srgbClr val="000090"/>
                  </a:solidFill>
                </a:rPr>
                <a:t>Expression</a:t>
              </a:r>
              <a:endParaRPr lang="en-US" sz="1400" b="1" dirty="0">
                <a:solidFill>
                  <a:srgbClr val="000090"/>
                </a:solidFill>
              </a:endParaRPr>
            </a:p>
          </p:txBody>
        </p:sp>
        <p:sp>
          <p:nvSpPr>
            <p:cNvPr id="61" name="TextBox 60"/>
            <p:cNvSpPr txBox="1"/>
            <p:nvPr/>
          </p:nvSpPr>
          <p:spPr>
            <a:xfrm>
              <a:off x="6389056" y="3810002"/>
              <a:ext cx="1005729" cy="307777"/>
            </a:xfrm>
            <a:prstGeom prst="rect">
              <a:avLst/>
            </a:prstGeom>
            <a:noFill/>
            <a:ln>
              <a:noFill/>
            </a:ln>
          </p:spPr>
          <p:txBody>
            <a:bodyPr wrap="none" rtlCol="0">
              <a:spAutoFit/>
            </a:bodyPr>
            <a:lstStyle/>
            <a:p>
              <a:pPr algn="ctr"/>
              <a:r>
                <a:rPr lang="en-US" sz="1400" b="1" dirty="0" smtClean="0">
                  <a:solidFill>
                    <a:srgbClr val="000090"/>
                  </a:solidFill>
                </a:rPr>
                <a:t>Parallelism</a:t>
              </a:r>
            </a:p>
          </p:txBody>
        </p:sp>
        <p:sp>
          <p:nvSpPr>
            <p:cNvPr id="65" name="TextBox 64"/>
            <p:cNvSpPr txBox="1"/>
            <p:nvPr/>
          </p:nvSpPr>
          <p:spPr>
            <a:xfrm>
              <a:off x="3824724" y="5655735"/>
              <a:ext cx="1765603" cy="523220"/>
            </a:xfrm>
            <a:prstGeom prst="rect">
              <a:avLst/>
            </a:prstGeom>
            <a:noFill/>
            <a:ln>
              <a:noFill/>
            </a:ln>
          </p:spPr>
          <p:txBody>
            <a:bodyPr wrap="none" rtlCol="0">
              <a:spAutoFit/>
            </a:bodyPr>
            <a:lstStyle/>
            <a:p>
              <a:pPr algn="ctr"/>
              <a:r>
                <a:rPr lang="en-US" sz="1400" b="1" dirty="0" smtClean="0">
                  <a:solidFill>
                    <a:srgbClr val="000090"/>
                  </a:solidFill>
                </a:rPr>
                <a:t>Dynamic</a:t>
              </a:r>
            </a:p>
            <a:p>
              <a:pPr algn="ctr"/>
              <a:r>
                <a:rPr lang="en-US" sz="1400" b="1" dirty="0" smtClean="0">
                  <a:solidFill>
                    <a:srgbClr val="000090"/>
                  </a:solidFill>
                </a:rPr>
                <a:t>(</a:t>
              </a:r>
              <a:r>
                <a:rPr lang="en-US" sz="1400" b="1" dirty="0" err="1" smtClean="0">
                  <a:solidFill>
                    <a:srgbClr val="000090"/>
                  </a:solidFill>
                </a:rPr>
                <a:t>System.Dynamic.dll</a:t>
              </a:r>
              <a:r>
                <a:rPr lang="en-US" sz="1400" b="1" dirty="0" smtClean="0">
                  <a:solidFill>
                    <a:srgbClr val="000090"/>
                  </a:solidFill>
                </a:rPr>
                <a:t>)</a:t>
              </a:r>
            </a:p>
          </p:txBody>
        </p:sp>
        <p:sp>
          <p:nvSpPr>
            <p:cNvPr id="66" name="TextBox 65"/>
            <p:cNvSpPr txBox="1"/>
            <p:nvPr/>
          </p:nvSpPr>
          <p:spPr>
            <a:xfrm>
              <a:off x="2360894" y="4961468"/>
              <a:ext cx="1069524" cy="307777"/>
            </a:xfrm>
            <a:prstGeom prst="rect">
              <a:avLst/>
            </a:prstGeom>
            <a:noFill/>
            <a:ln>
              <a:noFill/>
            </a:ln>
          </p:spPr>
          <p:txBody>
            <a:bodyPr wrap="none" rtlCol="0">
              <a:spAutoFit/>
            </a:bodyPr>
            <a:lstStyle/>
            <a:p>
              <a:pPr algn="ctr"/>
              <a:r>
                <a:rPr lang="en-US" sz="1400" b="1" dirty="0" smtClean="0">
                  <a:solidFill>
                    <a:srgbClr val="000090"/>
                  </a:solidFill>
                </a:rPr>
                <a:t>Networking</a:t>
              </a:r>
            </a:p>
          </p:txBody>
        </p:sp>
        <p:sp>
          <p:nvSpPr>
            <p:cNvPr id="67" name="TextBox 66"/>
            <p:cNvSpPr txBox="1"/>
            <p:nvPr/>
          </p:nvSpPr>
          <p:spPr>
            <a:xfrm>
              <a:off x="921876" y="1117602"/>
              <a:ext cx="1441420" cy="646331"/>
            </a:xfrm>
            <a:prstGeom prst="rect">
              <a:avLst/>
            </a:prstGeom>
            <a:noFill/>
            <a:ln>
              <a:solidFill>
                <a:srgbClr val="3366FF"/>
              </a:solidFill>
            </a:ln>
          </p:spPr>
          <p:txBody>
            <a:bodyPr wrap="none" rtlCol="0">
              <a:spAutoFit/>
            </a:bodyPr>
            <a:lstStyle/>
            <a:p>
              <a:pPr algn="ctr"/>
              <a:r>
                <a:rPr lang="en-US" b="1" dirty="0" smtClean="0">
                  <a:solidFill>
                    <a:srgbClr val="203864"/>
                  </a:solidFill>
                </a:rPr>
                <a:t>Applied</a:t>
              </a:r>
            </a:p>
            <a:p>
              <a:pPr algn="ctr"/>
              <a:r>
                <a:rPr lang="en-US" b="1" dirty="0" smtClean="0">
                  <a:solidFill>
                    <a:srgbClr val="203864"/>
                  </a:solidFill>
                </a:rPr>
                <a:t>Technologies</a:t>
              </a:r>
            </a:p>
          </p:txBody>
        </p:sp>
        <p:sp>
          <p:nvSpPr>
            <p:cNvPr id="68" name="Rectangle 67"/>
            <p:cNvSpPr/>
            <p:nvPr/>
          </p:nvSpPr>
          <p:spPr>
            <a:xfrm>
              <a:off x="524933" y="2232968"/>
              <a:ext cx="999067" cy="307777"/>
            </a:xfrm>
            <a:prstGeom prst="rect">
              <a:avLst/>
            </a:prstGeom>
          </p:spPr>
          <p:txBody>
            <a:bodyPr wrap="square">
              <a:spAutoFit/>
            </a:bodyPr>
            <a:lstStyle/>
            <a:p>
              <a:r>
                <a:rPr lang="en-US" sz="1400" b="1" dirty="0" smtClean="0">
                  <a:solidFill>
                    <a:srgbClr val="203864"/>
                  </a:solidFill>
                </a:rPr>
                <a:t>ADO.NET</a:t>
              </a:r>
            </a:p>
          </p:txBody>
        </p:sp>
        <p:sp>
          <p:nvSpPr>
            <p:cNvPr id="69" name="Rectangle 68"/>
            <p:cNvSpPr/>
            <p:nvPr/>
          </p:nvSpPr>
          <p:spPr>
            <a:xfrm>
              <a:off x="0" y="3384435"/>
              <a:ext cx="1490134" cy="738664"/>
            </a:xfrm>
            <a:prstGeom prst="rect">
              <a:avLst/>
            </a:prstGeom>
          </p:spPr>
          <p:txBody>
            <a:bodyPr wrap="square">
              <a:spAutoFit/>
            </a:bodyPr>
            <a:lstStyle/>
            <a:p>
              <a:pPr algn="ctr"/>
              <a:r>
                <a:rPr lang="en-US" sz="1400" b="1" dirty="0" smtClean="0">
                  <a:solidFill>
                    <a:srgbClr val="203864"/>
                  </a:solidFill>
                </a:rPr>
                <a:t>Windows</a:t>
              </a:r>
            </a:p>
            <a:p>
              <a:pPr algn="ctr"/>
              <a:r>
                <a:rPr lang="en-US" sz="1400" b="1" dirty="0" smtClean="0">
                  <a:solidFill>
                    <a:srgbClr val="203864"/>
                  </a:solidFill>
                </a:rPr>
                <a:t>Commun</a:t>
              </a:r>
              <a:r>
                <a:rPr lang="en-US" sz="1400" b="1" dirty="0">
                  <a:solidFill>
                    <a:srgbClr val="203864"/>
                  </a:solidFill>
                </a:rPr>
                <a:t>i</a:t>
              </a:r>
              <a:r>
                <a:rPr lang="en-US" sz="1400" b="1" dirty="0" smtClean="0">
                  <a:solidFill>
                    <a:srgbClr val="203864"/>
                  </a:solidFill>
                </a:rPr>
                <a:t>cation</a:t>
              </a:r>
            </a:p>
            <a:p>
              <a:pPr algn="ctr"/>
              <a:r>
                <a:rPr lang="en-US" sz="1400" b="1" dirty="0" smtClean="0">
                  <a:solidFill>
                    <a:srgbClr val="203864"/>
                  </a:solidFill>
                </a:rPr>
                <a:t>Foundation</a:t>
              </a:r>
            </a:p>
          </p:txBody>
        </p:sp>
        <p:sp>
          <p:nvSpPr>
            <p:cNvPr id="70" name="Rectangle 69"/>
            <p:cNvSpPr/>
            <p:nvPr/>
          </p:nvSpPr>
          <p:spPr>
            <a:xfrm>
              <a:off x="7141731" y="1139968"/>
              <a:ext cx="1141609" cy="738664"/>
            </a:xfrm>
            <a:prstGeom prst="rect">
              <a:avLst/>
            </a:prstGeom>
          </p:spPr>
          <p:txBody>
            <a:bodyPr wrap="none">
              <a:spAutoFit/>
            </a:bodyPr>
            <a:lstStyle/>
            <a:p>
              <a:pPr algn="ctr"/>
              <a:r>
                <a:rPr lang="en-US" sz="1400" b="1" dirty="0">
                  <a:solidFill>
                    <a:srgbClr val="203864"/>
                  </a:solidFill>
                </a:rPr>
                <a:t>Windows </a:t>
              </a:r>
              <a:endParaRPr lang="en-US" sz="1400" b="1" dirty="0" smtClean="0">
                <a:solidFill>
                  <a:srgbClr val="203864"/>
                </a:solidFill>
              </a:endParaRPr>
            </a:p>
            <a:p>
              <a:pPr algn="ctr"/>
              <a:r>
                <a:rPr lang="en-US" sz="1400" b="1" dirty="0" smtClean="0">
                  <a:solidFill>
                    <a:srgbClr val="203864"/>
                  </a:solidFill>
                </a:rPr>
                <a:t>Presentation </a:t>
              </a:r>
            </a:p>
            <a:p>
              <a:pPr algn="ctr"/>
              <a:r>
                <a:rPr lang="en-US" sz="1400" b="1" dirty="0" smtClean="0">
                  <a:solidFill>
                    <a:srgbClr val="203864"/>
                  </a:solidFill>
                </a:rPr>
                <a:t>Foundation</a:t>
              </a:r>
              <a:endParaRPr lang="en-US" sz="1400" b="1" dirty="0">
                <a:solidFill>
                  <a:srgbClr val="203864"/>
                </a:solidFill>
              </a:endParaRPr>
            </a:p>
          </p:txBody>
        </p:sp>
        <p:sp>
          <p:nvSpPr>
            <p:cNvPr id="71" name="Rectangle 70"/>
            <p:cNvSpPr/>
            <p:nvPr/>
          </p:nvSpPr>
          <p:spPr>
            <a:xfrm>
              <a:off x="7562984" y="2274501"/>
              <a:ext cx="1390124" cy="307777"/>
            </a:xfrm>
            <a:prstGeom prst="rect">
              <a:avLst/>
            </a:prstGeom>
          </p:spPr>
          <p:txBody>
            <a:bodyPr wrap="none">
              <a:spAutoFit/>
            </a:bodyPr>
            <a:lstStyle/>
            <a:p>
              <a:r>
                <a:rPr lang="en-US" sz="1400" b="1" dirty="0">
                  <a:solidFill>
                    <a:srgbClr val="203864"/>
                  </a:solidFill>
                </a:rPr>
                <a:t>Windows Forms</a:t>
              </a:r>
            </a:p>
          </p:txBody>
        </p:sp>
        <p:sp>
          <p:nvSpPr>
            <p:cNvPr id="72" name="Rectangle 71"/>
            <p:cNvSpPr/>
            <p:nvPr/>
          </p:nvSpPr>
          <p:spPr>
            <a:xfrm>
              <a:off x="7723299" y="3527568"/>
              <a:ext cx="928459" cy="523220"/>
            </a:xfrm>
            <a:prstGeom prst="rect">
              <a:avLst/>
            </a:prstGeom>
          </p:spPr>
          <p:txBody>
            <a:bodyPr wrap="none">
              <a:spAutoFit/>
            </a:bodyPr>
            <a:lstStyle/>
            <a:p>
              <a:r>
                <a:rPr lang="en-US" sz="1400" b="1" dirty="0">
                  <a:solidFill>
                    <a:srgbClr val="203864"/>
                  </a:solidFill>
                </a:rPr>
                <a:t>Windows </a:t>
              </a:r>
              <a:endParaRPr lang="en-US" sz="1400" b="1" dirty="0" smtClean="0">
                <a:solidFill>
                  <a:srgbClr val="203864"/>
                </a:solidFill>
              </a:endParaRPr>
            </a:p>
            <a:p>
              <a:r>
                <a:rPr lang="en-US" sz="1400" b="1" dirty="0" smtClean="0">
                  <a:solidFill>
                    <a:srgbClr val="203864"/>
                  </a:solidFill>
                </a:rPr>
                <a:t>Workflow</a:t>
              </a:r>
              <a:endParaRPr lang="en-US" sz="1400" b="1" dirty="0">
                <a:solidFill>
                  <a:srgbClr val="203864"/>
                </a:solidFill>
              </a:endParaRPr>
            </a:p>
          </p:txBody>
        </p:sp>
        <p:sp>
          <p:nvSpPr>
            <p:cNvPr id="73" name="Rectangle 72"/>
            <p:cNvSpPr/>
            <p:nvPr/>
          </p:nvSpPr>
          <p:spPr>
            <a:xfrm>
              <a:off x="7244013" y="4983834"/>
              <a:ext cx="1723549" cy="523220"/>
            </a:xfrm>
            <a:prstGeom prst="rect">
              <a:avLst/>
            </a:prstGeom>
          </p:spPr>
          <p:txBody>
            <a:bodyPr wrap="none">
              <a:spAutoFit/>
            </a:bodyPr>
            <a:lstStyle/>
            <a:p>
              <a:r>
                <a:rPr lang="en-US" sz="1400" b="1" dirty="0" err="1">
                  <a:solidFill>
                    <a:srgbClr val="203864"/>
                  </a:solidFill>
                </a:rPr>
                <a:t>Remoting</a:t>
              </a:r>
              <a:r>
                <a:rPr lang="en-US" sz="1400" b="1" dirty="0">
                  <a:solidFill>
                    <a:srgbClr val="203864"/>
                  </a:solidFill>
                </a:rPr>
                <a:t> </a:t>
              </a:r>
              <a:r>
                <a:rPr lang="en-US" sz="1400" b="1" dirty="0" smtClean="0">
                  <a:solidFill>
                    <a:srgbClr val="203864"/>
                  </a:solidFill>
                </a:rPr>
                <a:t>&amp;</a:t>
              </a:r>
            </a:p>
            <a:p>
              <a:r>
                <a:rPr lang="en-US" sz="1400" b="1" dirty="0" smtClean="0">
                  <a:solidFill>
                    <a:srgbClr val="203864"/>
                  </a:solidFill>
                </a:rPr>
                <a:t>.ASMX </a:t>
              </a:r>
              <a:r>
                <a:rPr lang="en-US" sz="1400" b="1" dirty="0">
                  <a:solidFill>
                    <a:srgbClr val="203864"/>
                  </a:solidFill>
                </a:rPr>
                <a:t>Web Services</a:t>
              </a:r>
            </a:p>
          </p:txBody>
        </p:sp>
        <p:sp>
          <p:nvSpPr>
            <p:cNvPr id="74" name="Rectangle 73"/>
            <p:cNvSpPr/>
            <p:nvPr/>
          </p:nvSpPr>
          <p:spPr>
            <a:xfrm>
              <a:off x="1202266" y="5975235"/>
              <a:ext cx="1625600" cy="307777"/>
            </a:xfrm>
            <a:prstGeom prst="rect">
              <a:avLst/>
            </a:prstGeom>
          </p:spPr>
          <p:txBody>
            <a:bodyPr wrap="square">
              <a:spAutoFit/>
            </a:bodyPr>
            <a:lstStyle/>
            <a:p>
              <a:r>
                <a:rPr lang="en-US" sz="1400" b="1" dirty="0" smtClean="0">
                  <a:solidFill>
                    <a:srgbClr val="203864"/>
                  </a:solidFill>
                </a:rPr>
                <a:t>ASP.NET MVC</a:t>
              </a:r>
            </a:p>
          </p:txBody>
        </p:sp>
        <p:sp>
          <p:nvSpPr>
            <p:cNvPr id="75" name="Rectangle 74"/>
            <p:cNvSpPr/>
            <p:nvPr/>
          </p:nvSpPr>
          <p:spPr>
            <a:xfrm>
              <a:off x="220133" y="5450302"/>
              <a:ext cx="2252134" cy="307777"/>
            </a:xfrm>
            <a:prstGeom prst="rect">
              <a:avLst/>
            </a:prstGeom>
          </p:spPr>
          <p:txBody>
            <a:bodyPr wrap="square">
              <a:spAutoFit/>
            </a:bodyPr>
            <a:lstStyle/>
            <a:p>
              <a:r>
                <a:rPr lang="en-US" sz="1400" b="1" dirty="0" smtClean="0">
                  <a:solidFill>
                    <a:srgbClr val="203864"/>
                  </a:solidFill>
                </a:rPr>
                <a:t>ASP.NET Web Forms</a:t>
              </a:r>
            </a:p>
          </p:txBody>
        </p:sp>
      </p:grpSp>
      <p:sp>
        <p:nvSpPr>
          <p:cNvPr id="38" name="Rectangle 37"/>
          <p:cNvSpPr/>
          <p:nvPr/>
        </p:nvSpPr>
        <p:spPr>
          <a:xfrm>
            <a:off x="164319" y="6361207"/>
            <a:ext cx="3852337" cy="369332"/>
          </a:xfrm>
          <a:prstGeom prst="rect">
            <a:avLst/>
          </a:prstGeom>
        </p:spPr>
        <p:txBody>
          <a:bodyPr wrap="none">
            <a:spAutoFit/>
          </a:bodyPr>
          <a:lstStyle/>
          <a:p>
            <a:r>
              <a:rPr lang="en-US" dirty="0">
                <a:hlinkClick r:id="rId4"/>
              </a:rPr>
              <a:t>http://referencesource.microsoft.com</a:t>
            </a:r>
            <a:r>
              <a:rPr lang="en-US" dirty="0" smtClean="0">
                <a:hlinkClick r:id="rId4"/>
              </a:rPr>
              <a:t>/</a:t>
            </a:r>
            <a:r>
              <a:rPr lang="en-US" dirty="0" smtClean="0"/>
              <a:t> </a:t>
            </a:r>
            <a:endParaRPr lang="en-US" dirty="0"/>
          </a:p>
        </p:txBody>
      </p:sp>
    </p:spTree>
    <p:extLst>
      <p:ext uri="{BB962C8B-B14F-4D97-AF65-F5344CB8AC3E}">
        <p14:creationId xmlns:p14="http://schemas.microsoft.com/office/powerpoint/2010/main" val="1456559054"/>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Виды компиляции. </a:t>
            </a:r>
            <a:r>
              <a:rPr lang="en-US" dirty="0" err="1"/>
              <a:t>Econo</a:t>
            </a:r>
            <a:r>
              <a:rPr lang="ru-RU" dirty="0"/>
              <a:t>-</a:t>
            </a:r>
            <a:r>
              <a:rPr lang="en-US" dirty="0"/>
              <a:t>JIT</a:t>
            </a:r>
            <a:r>
              <a:rPr lang="ru-RU" dirty="0"/>
              <a:t>-компиляция</a:t>
            </a:r>
            <a:endParaRPr lang="en-US" dirty="0"/>
          </a:p>
        </p:txBody>
      </p:sp>
      <p:pic>
        <p:nvPicPr>
          <p:cNvPr id="3" name="Picture 2"/>
          <p:cNvPicPr>
            <a:picLocks noChangeAspect="1"/>
          </p:cNvPicPr>
          <p:nvPr/>
        </p:nvPicPr>
        <p:blipFill>
          <a:blip r:embed="rId2"/>
          <a:stretch>
            <a:fillRect/>
          </a:stretch>
        </p:blipFill>
        <p:spPr>
          <a:xfrm>
            <a:off x="2057400" y="657413"/>
            <a:ext cx="4830558" cy="6006352"/>
          </a:xfrm>
          <a:prstGeom prst="rect">
            <a:avLst/>
          </a:prstGeom>
        </p:spPr>
      </p:pic>
    </p:spTree>
    <p:extLst>
      <p:ext uri="{BB962C8B-B14F-4D97-AF65-F5344CB8AC3E}">
        <p14:creationId xmlns:p14="http://schemas.microsoft.com/office/powerpoint/2010/main" val="281845289"/>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Виды компиляции. </a:t>
            </a:r>
            <a:r>
              <a:rPr lang="ru-RU" dirty="0" err="1"/>
              <a:t>Pre</a:t>
            </a:r>
            <a:r>
              <a:rPr lang="ru-RU" dirty="0"/>
              <a:t>-JIT-компиляция</a:t>
            </a:r>
            <a:endParaRPr lang="en-US" dirty="0"/>
          </a:p>
        </p:txBody>
      </p:sp>
      <p:pic>
        <p:nvPicPr>
          <p:cNvPr id="3" name="Picture 2"/>
          <p:cNvPicPr>
            <a:picLocks noChangeAspect="1"/>
          </p:cNvPicPr>
          <p:nvPr/>
        </p:nvPicPr>
        <p:blipFill>
          <a:blip r:embed="rId2"/>
          <a:stretch>
            <a:fillRect/>
          </a:stretch>
        </p:blipFill>
        <p:spPr>
          <a:xfrm>
            <a:off x="1997636" y="628018"/>
            <a:ext cx="4890246" cy="6080569"/>
          </a:xfrm>
          <a:prstGeom prst="rect">
            <a:avLst/>
          </a:prstGeom>
        </p:spPr>
      </p:pic>
    </p:spTree>
    <p:extLst>
      <p:ext uri="{BB962C8B-B14F-4D97-AF65-F5344CB8AC3E}">
        <p14:creationId xmlns:p14="http://schemas.microsoft.com/office/powerpoint/2010/main" val="1861853489"/>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Как CLR загружает, компилирует и запускает сборки</a:t>
            </a:r>
            <a:endParaRPr lang="en-US" dirty="0"/>
          </a:p>
        </p:txBody>
      </p:sp>
      <p:pic>
        <p:nvPicPr>
          <p:cNvPr id="4" name="Picture 3"/>
          <p:cNvPicPr>
            <a:picLocks noChangeAspect="1"/>
          </p:cNvPicPr>
          <p:nvPr/>
        </p:nvPicPr>
        <p:blipFill>
          <a:blip r:embed="rId3"/>
          <a:stretch>
            <a:fillRect/>
          </a:stretch>
        </p:blipFill>
        <p:spPr>
          <a:xfrm>
            <a:off x="553566" y="762000"/>
            <a:ext cx="8108101" cy="5927239"/>
          </a:xfrm>
          <a:prstGeom prst="rect">
            <a:avLst/>
          </a:prstGeom>
        </p:spPr>
      </p:pic>
      <p:sp>
        <p:nvSpPr>
          <p:cNvPr id="5" name="Rectangle 4"/>
          <p:cNvSpPr/>
          <p:nvPr/>
        </p:nvSpPr>
        <p:spPr>
          <a:xfrm>
            <a:off x="2286000" y="2967335"/>
            <a:ext cx="4572000" cy="369332"/>
          </a:xfrm>
          <a:prstGeom prst="rect">
            <a:avLst/>
          </a:prstGeom>
        </p:spPr>
        <p:txBody>
          <a:bodyPr>
            <a:spAutoFit/>
          </a:bodyPr>
          <a:lstStyle/>
          <a:p>
            <a:endParaRPr lang="en-US" dirty="0"/>
          </a:p>
        </p:txBody>
      </p:sp>
    </p:spTree>
    <p:extLst>
      <p:ext uri="{BB962C8B-B14F-4D97-AF65-F5344CB8AC3E}">
        <p14:creationId xmlns:p14="http://schemas.microsoft.com/office/powerpoint/2010/main" val="1742555630"/>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ru-RU" dirty="0"/>
              <a:t>Домены приложения</a:t>
            </a:r>
            <a:endParaRPr lang="en-US" dirty="0"/>
          </a:p>
        </p:txBody>
      </p:sp>
      <p:pic>
        <p:nvPicPr>
          <p:cNvPr id="4" name="Picture 3"/>
          <p:cNvPicPr>
            <a:picLocks noChangeAspect="1"/>
          </p:cNvPicPr>
          <p:nvPr/>
        </p:nvPicPr>
        <p:blipFill>
          <a:blip r:embed="rId3"/>
          <a:stretch>
            <a:fillRect/>
          </a:stretch>
        </p:blipFill>
        <p:spPr>
          <a:xfrm>
            <a:off x="226954" y="762000"/>
            <a:ext cx="8580259" cy="5666209"/>
          </a:xfrm>
          <a:prstGeom prst="rect">
            <a:avLst/>
          </a:prstGeom>
        </p:spPr>
      </p:pic>
    </p:spTree>
    <p:extLst>
      <p:ext uri="{BB962C8B-B14F-4D97-AF65-F5344CB8AC3E}">
        <p14:creationId xmlns:p14="http://schemas.microsoft.com/office/powerpoint/2010/main" val="3924581596"/>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Как CLR загружает, компилирует и запускает сборки</a:t>
            </a:r>
            <a:endParaRPr lang="en-US" dirty="0"/>
          </a:p>
        </p:txBody>
      </p:sp>
      <p:pic>
        <p:nvPicPr>
          <p:cNvPr id="4" name="Picture 3"/>
          <p:cNvPicPr>
            <a:picLocks noChangeAspect="1"/>
          </p:cNvPicPr>
          <p:nvPr/>
        </p:nvPicPr>
        <p:blipFill>
          <a:blip r:embed="rId2"/>
          <a:stretch>
            <a:fillRect/>
          </a:stretch>
        </p:blipFill>
        <p:spPr>
          <a:xfrm>
            <a:off x="504723" y="810678"/>
            <a:ext cx="8124382" cy="5909419"/>
          </a:xfrm>
          <a:prstGeom prst="rect">
            <a:avLst/>
          </a:prstGeom>
        </p:spPr>
      </p:pic>
    </p:spTree>
    <p:extLst>
      <p:ext uri="{BB962C8B-B14F-4D97-AF65-F5344CB8AC3E}">
        <p14:creationId xmlns:p14="http://schemas.microsoft.com/office/powerpoint/2010/main" val="1779664872"/>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Shape 270"/>
          <p:cNvSpPr>
            <a:spLocks noGrp="1"/>
          </p:cNvSpPr>
          <p:nvPr>
            <p:ph type="title"/>
          </p:nvPr>
        </p:nvSpPr>
        <p:spPr>
          <a:prstGeom prst="rect">
            <a:avLst/>
          </a:prstGeom>
        </p:spPr>
        <p:txBody>
          <a:bodyPr lIns="0" tIns="0" rIns="0" bIns="0"/>
          <a:lstStyle>
            <a:lvl1pPr>
              <a:tabLst>
                <a:tab pos="8229600" algn="r"/>
              </a:tabLst>
            </a:lvl1pPr>
          </a:lstStyle>
          <a:p>
            <a:pPr lvl="0">
              <a:defRPr b="0">
                <a:solidFill>
                  <a:srgbClr val="000000"/>
                </a:solidFill>
              </a:defRPr>
            </a:pPr>
            <a:r>
              <a:rPr b="1">
                <a:solidFill>
                  <a:srgbClr val="21438F"/>
                </a:solidFill>
              </a:rPr>
              <a:t>Как CLR загружает, компилирует и запускает сборки</a:t>
            </a:r>
          </a:p>
        </p:txBody>
      </p:sp>
      <p:sp>
        <p:nvSpPr>
          <p:cNvPr id="271" name="Shape 27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lIns="0" tIns="0" rIns="0" bIns="0"/>
          <a:lstStyle/>
          <a:p>
            <a:pPr lvl="0">
              <a:defRPr sz="1800" b="0">
                <a:solidFill>
                  <a:srgbClr val="000000"/>
                </a:solidFill>
              </a:defRPr>
            </a:pPr>
            <a:fld id="{86CB4B4D-7CA3-9044-876B-883B54F8677D}" type="slidenum">
              <a:rPr sz="1200" b="1">
                <a:solidFill>
                  <a:srgbClr val="21438F"/>
                </a:solidFill>
              </a:rPr>
              <a:t>25</a:t>
            </a:fld>
            <a:endParaRPr sz="1200" b="1">
              <a:solidFill>
                <a:srgbClr val="21438F"/>
              </a:solidFill>
            </a:endParaRPr>
          </a:p>
        </p:txBody>
      </p:sp>
      <p:grpSp>
        <p:nvGrpSpPr>
          <p:cNvPr id="276" name="Group 276"/>
          <p:cNvGrpSpPr/>
          <p:nvPr/>
        </p:nvGrpSpPr>
        <p:grpSpPr>
          <a:xfrm>
            <a:off x="464476" y="660848"/>
            <a:ext cx="7489022" cy="6010087"/>
            <a:chOff x="0" y="0"/>
            <a:chExt cx="7489020" cy="6010085"/>
          </a:xfrm>
        </p:grpSpPr>
        <p:pic>
          <p:nvPicPr>
            <p:cNvPr id="272" name="pasted-image.tif"/>
            <p:cNvPicPr/>
            <p:nvPr/>
          </p:nvPicPr>
          <p:blipFill>
            <a:blip r:embed="rId3">
              <a:extLst/>
            </a:blip>
            <a:stretch>
              <a:fillRect/>
            </a:stretch>
          </p:blipFill>
          <p:spPr>
            <a:xfrm>
              <a:off x="741042" y="0"/>
              <a:ext cx="6747979" cy="6010086"/>
            </a:xfrm>
            <a:prstGeom prst="rect">
              <a:avLst/>
            </a:prstGeom>
            <a:ln w="12700" cap="flat">
              <a:noFill/>
              <a:miter lim="400000"/>
            </a:ln>
            <a:effectLst>
              <a:outerShdw blurRad="190500" dist="8455" dir="5400000" rotWithShape="0">
                <a:srgbClr val="000000"/>
              </a:outerShdw>
            </a:effectLst>
          </p:spPr>
        </p:pic>
        <p:sp>
          <p:nvSpPr>
            <p:cNvPr id="273" name="Shape 273"/>
            <p:cNvSpPr/>
            <p:nvPr/>
          </p:nvSpPr>
          <p:spPr>
            <a:xfrm flipV="1">
              <a:off x="1327946" y="1155492"/>
              <a:ext cx="1835608" cy="1"/>
            </a:xfrm>
            <a:prstGeom prst="line">
              <a:avLst/>
            </a:prstGeom>
            <a:noFill/>
            <a:ln w="38100" cap="flat">
              <a:solidFill>
                <a:srgbClr val="FF2600"/>
              </a:solidFill>
              <a:prstDash val="solid"/>
              <a:bevel/>
            </a:ln>
            <a:effectLst>
              <a:outerShdw blurRad="38100" dist="20000" dir="5400000" rotWithShape="0">
                <a:srgbClr val="000000">
                  <a:alpha val="38000"/>
                </a:srgbClr>
              </a:outerShdw>
            </a:effectLst>
          </p:spPr>
          <p:txBody>
            <a:bodyPr wrap="square" lIns="0" tIns="0" rIns="0" bIns="0" numCol="1" anchor="t">
              <a:noAutofit/>
            </a:bodyPr>
            <a:lstStyle/>
            <a:p>
              <a:pPr lvl="0" defTabSz="457200">
                <a:defRPr sz="1200">
                  <a:latin typeface="+mn-lt"/>
                  <a:ea typeface="+mn-ea"/>
                  <a:cs typeface="+mn-cs"/>
                  <a:sym typeface="Helvetica"/>
                </a:defRPr>
              </a:pPr>
              <a:endParaRPr/>
            </a:p>
          </p:txBody>
        </p:sp>
        <p:pic>
          <p:nvPicPr>
            <p:cNvPr id="274" name="pasted-image.pdf"/>
            <p:cNvPicPr/>
            <p:nvPr/>
          </p:nvPicPr>
          <p:blipFill>
            <a:blip r:embed="rId4">
              <a:extLst/>
            </a:blip>
            <a:stretch>
              <a:fillRect/>
            </a:stretch>
          </p:blipFill>
          <p:spPr>
            <a:xfrm>
              <a:off x="1498659" y="1168381"/>
              <a:ext cx="701121" cy="884491"/>
            </a:xfrm>
            <a:prstGeom prst="rect">
              <a:avLst/>
            </a:prstGeom>
            <a:ln w="12700" cap="flat">
              <a:noFill/>
              <a:miter lim="400000"/>
            </a:ln>
            <a:effectLst>
              <a:outerShdw blurRad="38100" dist="20000" dir="5400000" rotWithShape="0">
                <a:srgbClr val="000000">
                  <a:alpha val="38000"/>
                </a:srgbClr>
              </a:outerShdw>
            </a:effectLst>
          </p:spPr>
        </p:pic>
        <p:sp>
          <p:nvSpPr>
            <p:cNvPr id="275" name="Shape 275"/>
            <p:cNvSpPr/>
            <p:nvPr/>
          </p:nvSpPr>
          <p:spPr>
            <a:xfrm>
              <a:off x="0" y="2043043"/>
              <a:ext cx="1752204" cy="660814"/>
            </a:xfrm>
            <a:prstGeom prst="roundRect">
              <a:avLst>
                <a:gd name="adj" fmla="val 28828"/>
              </a:avLst>
            </a:prstGeom>
            <a:solidFill>
              <a:srgbClr val="A7C0DE"/>
            </a:solidFill>
            <a:ln w="12700" cap="flat">
              <a:no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sz="1600"/>
                <a:t>Первый вызов метода WriteLine </a:t>
              </a:r>
            </a:p>
          </p:txBody>
        </p:sp>
      </p:grpSp>
    </p:spTree>
    <p:extLst>
      <p:ext uri="{BB962C8B-B14F-4D97-AF65-F5344CB8AC3E}">
        <p14:creationId xmlns:p14="http://schemas.microsoft.com/office/powerpoint/2010/main" val="1437046647"/>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Shape 280"/>
          <p:cNvSpPr>
            <a:spLocks noGrp="1"/>
          </p:cNvSpPr>
          <p:nvPr>
            <p:ph type="title"/>
          </p:nvPr>
        </p:nvSpPr>
        <p:spPr>
          <a:prstGeom prst="rect">
            <a:avLst/>
          </a:prstGeom>
        </p:spPr>
        <p:txBody>
          <a:bodyPr/>
          <a:lstStyle>
            <a:lvl1pPr>
              <a:tabLst>
                <a:tab pos="8229600" algn="r"/>
              </a:tabLst>
            </a:lvl1pPr>
          </a:lstStyle>
          <a:p>
            <a:pPr lvl="0">
              <a:defRPr b="0">
                <a:solidFill>
                  <a:srgbClr val="000000"/>
                </a:solidFill>
              </a:defRPr>
            </a:pPr>
            <a:r>
              <a:rPr b="1" dirty="0">
                <a:solidFill>
                  <a:srgbClr val="21438F"/>
                </a:solidFill>
              </a:rPr>
              <a:t>Как CLR загружает, компилирует и запускает сборки</a:t>
            </a:r>
          </a:p>
        </p:txBody>
      </p:sp>
      <p:sp>
        <p:nvSpPr>
          <p:cNvPr id="281" name="Shape 28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26</a:t>
            </a:fld>
            <a:endParaRPr sz="1200" b="1">
              <a:solidFill>
                <a:srgbClr val="21438F"/>
              </a:solidFill>
            </a:endParaRPr>
          </a:p>
        </p:txBody>
      </p:sp>
      <p:grpSp>
        <p:nvGrpSpPr>
          <p:cNvPr id="286" name="Group 286"/>
          <p:cNvGrpSpPr/>
          <p:nvPr/>
        </p:nvGrpSpPr>
        <p:grpSpPr>
          <a:xfrm>
            <a:off x="347680" y="778935"/>
            <a:ext cx="7443179" cy="5979560"/>
            <a:chOff x="0" y="-203200"/>
            <a:chExt cx="7443177" cy="5979558"/>
          </a:xfrm>
        </p:grpSpPr>
        <p:pic>
          <p:nvPicPr>
            <p:cNvPr id="282" name="Picture 281"/>
            <p:cNvPicPr/>
            <p:nvPr/>
          </p:nvPicPr>
          <p:blipFill>
            <a:blip r:embed="rId3">
              <a:extLst/>
            </a:blip>
            <a:stretch>
              <a:fillRect/>
            </a:stretch>
          </p:blipFill>
          <p:spPr>
            <a:xfrm>
              <a:off x="1002731" y="-203200"/>
              <a:ext cx="6440447" cy="5979559"/>
            </a:xfrm>
            <a:prstGeom prst="rect">
              <a:avLst/>
            </a:prstGeom>
            <a:effectLst>
              <a:outerShdw blurRad="190500" dist="8455" dir="5400000" rotWithShape="0">
                <a:srgbClr val="000000"/>
              </a:outerShdw>
            </a:effectLst>
          </p:spPr>
        </p:pic>
        <p:sp>
          <p:nvSpPr>
            <p:cNvPr id="283" name="Shape 283"/>
            <p:cNvSpPr/>
            <p:nvPr/>
          </p:nvSpPr>
          <p:spPr>
            <a:xfrm>
              <a:off x="1712241" y="1192495"/>
              <a:ext cx="1719053" cy="1"/>
            </a:xfrm>
            <a:prstGeom prst="line">
              <a:avLst/>
            </a:prstGeom>
            <a:noFill/>
            <a:ln w="38100" cap="flat">
              <a:solidFill>
                <a:srgbClr val="FF2600"/>
              </a:solidFill>
              <a:prstDash val="solid"/>
              <a:bevel/>
            </a:ln>
            <a:effectLst>
              <a:outerShdw blurRad="38100" dist="20000" dir="5400000" rotWithShape="0">
                <a:srgbClr val="000000">
                  <a:alpha val="38000"/>
                </a:srgbClr>
              </a:outerShdw>
            </a:effectLst>
          </p:spPr>
          <p:txBody>
            <a:bodyPr wrap="square" lIns="0" tIns="0" rIns="0" bIns="0" numCol="1" anchor="t">
              <a:noAutofit/>
            </a:bodyPr>
            <a:lstStyle/>
            <a:p>
              <a:pPr lvl="0" defTabSz="457200">
                <a:defRPr sz="1200">
                  <a:latin typeface="+mn-lt"/>
                  <a:ea typeface="+mn-ea"/>
                  <a:cs typeface="+mn-cs"/>
                  <a:sym typeface="Helvetica"/>
                </a:defRPr>
              </a:pPr>
              <a:endParaRPr/>
            </a:p>
          </p:txBody>
        </p:sp>
        <p:pic>
          <p:nvPicPr>
            <p:cNvPr id="284" name="pasted-image.pdf"/>
            <p:cNvPicPr/>
            <p:nvPr/>
          </p:nvPicPr>
          <p:blipFill>
            <a:blip r:embed="rId4">
              <a:extLst/>
            </a:blip>
            <a:stretch>
              <a:fillRect/>
            </a:stretch>
          </p:blipFill>
          <p:spPr>
            <a:xfrm>
              <a:off x="1498659" y="1180674"/>
              <a:ext cx="701121" cy="884491"/>
            </a:xfrm>
            <a:prstGeom prst="rect">
              <a:avLst/>
            </a:prstGeom>
            <a:ln w="12700" cap="flat">
              <a:noFill/>
              <a:miter lim="400000"/>
            </a:ln>
            <a:effectLst>
              <a:outerShdw blurRad="38100" dist="20000" dir="5400000" rotWithShape="0">
                <a:srgbClr val="000000">
                  <a:alpha val="38000"/>
                </a:srgbClr>
              </a:outerShdw>
            </a:effectLst>
          </p:spPr>
        </p:pic>
        <p:sp>
          <p:nvSpPr>
            <p:cNvPr id="285" name="Shape 285"/>
            <p:cNvSpPr/>
            <p:nvPr/>
          </p:nvSpPr>
          <p:spPr>
            <a:xfrm>
              <a:off x="0" y="2055335"/>
              <a:ext cx="1977975" cy="724191"/>
            </a:xfrm>
            <a:prstGeom prst="roundRect">
              <a:avLst>
                <a:gd name="adj" fmla="val 26305"/>
              </a:avLst>
            </a:prstGeom>
            <a:solidFill>
              <a:srgbClr val="A7C0DE"/>
            </a:solidFill>
            <a:ln w="12700" cap="flat">
              <a:no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sz="1600" dirty="0"/>
                <a:t>Повторный вызов метода WriteLine </a:t>
              </a:r>
            </a:p>
          </p:txBody>
        </p:sp>
      </p:grpSp>
    </p:spTree>
    <p:extLst>
      <p:ext uri="{BB962C8B-B14F-4D97-AF65-F5344CB8AC3E}">
        <p14:creationId xmlns:p14="http://schemas.microsoft.com/office/powerpoint/2010/main" val="1674209439"/>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3" name="Shape 24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27</a:t>
            </a:fld>
            <a:endParaRPr sz="1200" b="1">
              <a:solidFill>
                <a:srgbClr val="21438F"/>
              </a:solidFill>
            </a:endParaRPr>
          </a:p>
        </p:txBody>
      </p:sp>
      <p:sp>
        <p:nvSpPr>
          <p:cNvPr id="244" name="Shape 244"/>
          <p:cNvSpPr/>
          <p:nvPr/>
        </p:nvSpPr>
        <p:spPr>
          <a:xfrm>
            <a:off x="252414" y="925701"/>
            <a:ext cx="8675687" cy="3977437"/>
          </a:xfrm>
          <a:prstGeom prst="roundRect">
            <a:avLst>
              <a:gd name="adj" fmla="val 10134"/>
            </a:avLst>
          </a:prstGeom>
          <a:solidFill>
            <a:srgbClr val="A7C0DE"/>
          </a:solidFill>
          <a:ln w="12700">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lIns="0" tIns="0" rIns="0" bIns="0" anchor="ctr"/>
          <a:lstStyle/>
          <a:p>
            <a:pPr marL="157479" marR="360679" lvl="0" algn="just"/>
            <a:r>
              <a:rPr sz="1700" b="1" dirty="0"/>
              <a:t>CLR содержит несколько компонентов, которые при запуске .NET Framework приложений выполняют следующие задачи:</a:t>
            </a:r>
          </a:p>
          <a:p>
            <a:pPr marL="327927" marR="360679" lvl="0" indent="-170447" algn="just">
              <a:buSzPct val="100000"/>
              <a:buChar char="•"/>
            </a:pPr>
            <a:r>
              <a:rPr sz="1700" b="1" dirty="0"/>
              <a:t>Загрузчик классов (Class Loader)</a:t>
            </a:r>
            <a:r>
              <a:rPr sz="1700" dirty="0"/>
              <a:t> находит и загружает все сборки, которые требуются приложению. Сборки к этому моменту будут уже скомпилированы в MSIL</a:t>
            </a:r>
          </a:p>
          <a:p>
            <a:pPr marL="327927" marR="360679" lvl="0" indent="-170447" algn="just">
              <a:buSzPct val="100000"/>
              <a:buChar char="•"/>
            </a:pPr>
            <a:r>
              <a:rPr sz="1700" b="1" dirty="0"/>
              <a:t>MSIL-to-native компилятор</a:t>
            </a:r>
            <a:r>
              <a:rPr sz="1700" dirty="0"/>
              <a:t> проверяет MSIL код, а затем компилирует все сборки в машинный код, готовый к исполнению</a:t>
            </a:r>
          </a:p>
          <a:p>
            <a:pPr marL="327927" marR="360679" lvl="0" indent="-170447" algn="just">
              <a:buSzPct val="100000"/>
              <a:buChar char="•"/>
            </a:pPr>
            <a:r>
              <a:rPr sz="1700" b="1" dirty="0"/>
              <a:t>Code Manager</a:t>
            </a:r>
            <a:r>
              <a:rPr sz="1700" dirty="0"/>
              <a:t> загружает исполняемую сборку и запускает метод Main</a:t>
            </a:r>
          </a:p>
          <a:p>
            <a:pPr marL="327927" marR="360679" lvl="0" indent="-170447" algn="just">
              <a:buSzPct val="100000"/>
              <a:buChar char="•"/>
            </a:pPr>
            <a:r>
              <a:rPr sz="1700" b="1" dirty="0"/>
              <a:t>Garbage Collector</a:t>
            </a:r>
            <a:r>
              <a:rPr sz="1700" dirty="0"/>
              <a:t> обеспечивает автоматическое управление памятью жизни всех объектов, которые создает приложение</a:t>
            </a:r>
          </a:p>
          <a:p>
            <a:pPr marL="327927" marR="360679" lvl="0" indent="-170447" algn="just">
              <a:buSzPct val="100000"/>
              <a:buChar char="•"/>
            </a:pPr>
            <a:r>
              <a:rPr sz="1700" b="1" dirty="0"/>
              <a:t>Exception Manager</a:t>
            </a:r>
            <a:r>
              <a:rPr sz="1700" dirty="0"/>
              <a:t> предоставляет структурированную обработку исключений для .NET приложений, которая интегрирована с структурированной обработкой исключений Windows</a:t>
            </a:r>
          </a:p>
        </p:txBody>
      </p:sp>
      <p:sp>
        <p:nvSpPr>
          <p:cNvPr id="245" name="Shape 245"/>
          <p:cNvSpPr>
            <a:spLocks noGrp="1"/>
          </p:cNvSpPr>
          <p:nvPr>
            <p:ph type="title"/>
          </p:nvPr>
        </p:nvSpPr>
        <p:spPr>
          <a:prstGeom prst="rect">
            <a:avLst/>
          </a:prstGeom>
        </p:spPr>
        <p:txBody>
          <a:bodyPr lIns="0" tIns="0" rIns="0" bIns="0"/>
          <a:lstStyle>
            <a:lvl1pPr>
              <a:tabLst>
                <a:tab pos="8229600" algn="r"/>
              </a:tabLst>
            </a:lvl1pPr>
          </a:lstStyle>
          <a:p>
            <a:pPr lvl="0">
              <a:defRPr b="0">
                <a:solidFill>
                  <a:srgbClr val="000000"/>
                </a:solidFill>
              </a:defRPr>
            </a:pPr>
            <a:r>
              <a:rPr b="1">
                <a:solidFill>
                  <a:srgbClr val="21438F"/>
                </a:solidFill>
              </a:rPr>
              <a:t>Как CLR загружает, компилирует и запускает сборки</a:t>
            </a:r>
          </a:p>
        </p:txBody>
      </p:sp>
    </p:spTree>
    <p:extLst>
      <p:ext uri="{BB962C8B-B14F-4D97-AF65-F5344CB8AC3E}">
        <p14:creationId xmlns:p14="http://schemas.microsoft.com/office/powerpoint/2010/main" val="1637395573"/>
      </p:ext>
    </p:extLst>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ru-RU" dirty="0" smtClean="0"/>
              <a:t>Домены приложения</a:t>
            </a:r>
            <a:endParaRPr lang="en-US" dirty="0"/>
          </a:p>
        </p:txBody>
      </p:sp>
      <p:pic>
        <p:nvPicPr>
          <p:cNvPr id="3" name="Picture 2"/>
          <p:cNvPicPr>
            <a:picLocks noChangeAspect="1"/>
          </p:cNvPicPr>
          <p:nvPr/>
        </p:nvPicPr>
        <p:blipFill>
          <a:blip r:embed="rId3"/>
          <a:stretch>
            <a:fillRect/>
          </a:stretch>
        </p:blipFill>
        <p:spPr>
          <a:xfrm>
            <a:off x="226954" y="1473200"/>
            <a:ext cx="8569658" cy="3663987"/>
          </a:xfrm>
          <a:prstGeom prst="rect">
            <a:avLst/>
          </a:prstGeom>
        </p:spPr>
      </p:pic>
    </p:spTree>
    <p:extLst>
      <p:ext uri="{BB962C8B-B14F-4D97-AF65-F5344CB8AC3E}">
        <p14:creationId xmlns:p14="http://schemas.microsoft.com/office/powerpoint/2010/main" val="1661652769"/>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ru-RU" dirty="0"/>
              <a:t>Домены приложения</a:t>
            </a:r>
            <a:endParaRPr lang="en-US" dirty="0"/>
          </a:p>
        </p:txBody>
      </p:sp>
      <p:pic>
        <p:nvPicPr>
          <p:cNvPr id="4" name="Picture 3"/>
          <p:cNvPicPr>
            <a:picLocks noChangeAspect="1"/>
          </p:cNvPicPr>
          <p:nvPr/>
        </p:nvPicPr>
        <p:blipFill>
          <a:blip r:embed="rId3"/>
          <a:stretch>
            <a:fillRect/>
          </a:stretch>
        </p:blipFill>
        <p:spPr>
          <a:xfrm>
            <a:off x="226954" y="825500"/>
            <a:ext cx="8691931" cy="5062062"/>
          </a:xfrm>
          <a:prstGeom prst="rect">
            <a:avLst/>
          </a:prstGeom>
        </p:spPr>
      </p:pic>
    </p:spTree>
    <p:extLst>
      <p:ext uri="{BB962C8B-B14F-4D97-AF65-F5344CB8AC3E}">
        <p14:creationId xmlns:p14="http://schemas.microsoft.com/office/powerpoint/2010/main" val="220694478"/>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Shape 6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3</a:t>
            </a:fld>
            <a:endParaRPr sz="1200" b="1">
              <a:solidFill>
                <a:srgbClr val="21438F"/>
              </a:solidFill>
            </a:endParaRPr>
          </a:p>
        </p:txBody>
      </p:sp>
      <p:sp>
        <p:nvSpPr>
          <p:cNvPr id="69" name="Shape 69"/>
          <p:cNvSpPr>
            <a:spLocks noGrp="1"/>
          </p:cNvSpPr>
          <p:nvPr>
            <p:ph type="body" idx="1"/>
          </p:nvPr>
        </p:nvSpPr>
        <p:spPr>
          <a:xfrm>
            <a:off x="331970" y="951720"/>
            <a:ext cx="8516576" cy="4813234"/>
          </a:xfrm>
          <a:prstGeom prst="rect">
            <a:avLst/>
          </a:prstGeom>
          <a:solidFill>
            <a:srgbClr val="A7C0DE"/>
          </a:solidFill>
          <a:effectLst>
            <a:outerShdw blurRad="190500" dist="8455" dir="5400000" rotWithShape="0">
              <a:srgbClr val="000000"/>
            </a:outerShdw>
          </a:effectLst>
        </p:spPr>
        <p:txBody>
          <a:bodyPr lIns="0" tIns="0" rIns="0" bIns="0" anchor="ctr">
            <a:normAutofit/>
          </a:bodyPr>
          <a:lstStyle/>
          <a:p>
            <a:pPr marL="511175" indent="-285750" algn="l">
              <a:spcBef>
                <a:spcPts val="300"/>
              </a:spcBef>
              <a:buFont typeface="Arial" panose="020B0604020202020204" pitchFamily="34" charset="0"/>
              <a:buChar char="•"/>
              <a:defRPr sz="1800"/>
            </a:pPr>
            <a:r>
              <a:rPr sz="1600" dirty="0" smtClean="0"/>
              <a:t>Microsoft </a:t>
            </a:r>
            <a:r>
              <a:rPr sz="1600" dirty="0"/>
              <a:t>VB .NET</a:t>
            </a:r>
          </a:p>
          <a:p>
            <a:pPr marL="511175" indent="-285750" algn="l">
              <a:spcBef>
                <a:spcPts val="300"/>
              </a:spcBef>
              <a:buFont typeface="Arial" panose="020B0604020202020204" pitchFamily="34" charset="0"/>
              <a:buChar char="•"/>
              <a:defRPr sz="1800"/>
            </a:pPr>
            <a:r>
              <a:rPr sz="1600" dirty="0"/>
              <a:t>Microsoft VC++ .NET</a:t>
            </a:r>
          </a:p>
          <a:p>
            <a:pPr marL="511175" indent="-285750" algn="l">
              <a:spcBef>
                <a:spcPts val="300"/>
              </a:spcBef>
              <a:buFont typeface="Arial" panose="020B0604020202020204" pitchFamily="34" charset="0"/>
              <a:buChar char="•"/>
              <a:defRPr sz="1800"/>
            </a:pPr>
            <a:r>
              <a:rPr sz="1600" dirty="0"/>
              <a:t>Microsoft C#</a:t>
            </a:r>
          </a:p>
          <a:p>
            <a:pPr marL="511175" indent="-285750" algn="l">
              <a:spcBef>
                <a:spcPts val="300"/>
              </a:spcBef>
              <a:buFont typeface="Arial" panose="020B0604020202020204" pitchFamily="34" charset="0"/>
              <a:buChar char="•"/>
              <a:defRPr sz="1800"/>
            </a:pPr>
            <a:r>
              <a:rPr sz="1600" dirty="0"/>
              <a:t>Microsoft J#</a:t>
            </a:r>
          </a:p>
          <a:p>
            <a:pPr marL="511175" indent="-285750" algn="l">
              <a:spcBef>
                <a:spcPts val="300"/>
              </a:spcBef>
              <a:buFont typeface="Arial" panose="020B0604020202020204" pitchFamily="34" charset="0"/>
              <a:buChar char="•"/>
              <a:defRPr sz="1800"/>
            </a:pPr>
            <a:r>
              <a:rPr sz="1600" dirty="0"/>
              <a:t>Microsoft Jscript</a:t>
            </a:r>
          </a:p>
          <a:p>
            <a:pPr marL="511175" indent="-285750" algn="l">
              <a:spcBef>
                <a:spcPts val="300"/>
              </a:spcBef>
              <a:buFont typeface="Arial" panose="020B0604020202020204" pitchFamily="34" charset="0"/>
              <a:buChar char="•"/>
              <a:defRPr sz="1800"/>
            </a:pPr>
            <a:r>
              <a:rPr sz="1600" dirty="0"/>
              <a:t>APL</a:t>
            </a:r>
          </a:p>
          <a:p>
            <a:pPr marL="511175" indent="-285750" algn="l">
              <a:spcBef>
                <a:spcPts val="300"/>
              </a:spcBef>
              <a:buFont typeface="Arial" panose="020B0604020202020204" pitchFamily="34" charset="0"/>
              <a:buChar char="•"/>
              <a:defRPr sz="1800"/>
            </a:pPr>
            <a:r>
              <a:rPr sz="1600" dirty="0"/>
              <a:t>ASNA Visual RPGRPG.NET</a:t>
            </a:r>
          </a:p>
          <a:p>
            <a:pPr marL="511175" indent="-285750" algn="l">
              <a:spcBef>
                <a:spcPts val="300"/>
              </a:spcBef>
              <a:buFont typeface="Arial" panose="020B0604020202020204" pitchFamily="34" charset="0"/>
              <a:buChar char="•"/>
              <a:defRPr sz="1800"/>
            </a:pPr>
            <a:r>
              <a:rPr sz="1600" dirty="0"/>
              <a:t>Fujitsu COBOL</a:t>
            </a:r>
          </a:p>
          <a:p>
            <a:pPr marL="511175" indent="-285750" algn="l">
              <a:spcBef>
                <a:spcPts val="300"/>
              </a:spcBef>
              <a:buFont typeface="Arial" panose="020B0604020202020204" pitchFamily="34" charset="0"/>
              <a:buChar char="•"/>
              <a:defRPr sz="1800"/>
            </a:pPr>
            <a:r>
              <a:rPr sz="1600" dirty="0"/>
              <a:t>Micro Focus Cobol NetExpress</a:t>
            </a:r>
          </a:p>
          <a:p>
            <a:pPr marL="511175" indent="-285750" algn="l">
              <a:spcBef>
                <a:spcPts val="300"/>
              </a:spcBef>
              <a:buFont typeface="Arial" panose="020B0604020202020204" pitchFamily="34" charset="0"/>
              <a:buChar char="•"/>
              <a:defRPr sz="1800"/>
            </a:pPr>
            <a:r>
              <a:rPr sz="1600" dirty="0"/>
              <a:t>F# (a mixed functional/imperative language based on Caml from Microsoft Research)</a:t>
            </a:r>
          </a:p>
          <a:p>
            <a:pPr marL="511175" indent="-285750" algn="l">
              <a:spcBef>
                <a:spcPts val="300"/>
              </a:spcBef>
              <a:buFont typeface="Arial" panose="020B0604020202020204" pitchFamily="34" charset="0"/>
              <a:buChar char="•"/>
              <a:defRPr sz="1800"/>
            </a:pPr>
            <a:r>
              <a:rPr sz="1600" dirty="0"/>
              <a:t>Eiffel</a:t>
            </a:r>
          </a:p>
          <a:p>
            <a:pPr marL="511175" indent="-285750" algn="l">
              <a:spcBef>
                <a:spcPts val="300"/>
              </a:spcBef>
              <a:buFont typeface="Arial" panose="020B0604020202020204" pitchFamily="34" charset="0"/>
              <a:buChar char="•"/>
              <a:defRPr sz="1800"/>
            </a:pPr>
            <a:r>
              <a:rPr sz="1600" dirty="0"/>
              <a:t>Delta Forth</a:t>
            </a:r>
          </a:p>
          <a:p>
            <a:pPr marL="511175" indent="-285750" algn="l">
              <a:spcBef>
                <a:spcPts val="300"/>
              </a:spcBef>
              <a:buFont typeface="Arial" panose="020B0604020202020204" pitchFamily="34" charset="0"/>
              <a:buChar char="•"/>
              <a:defRPr sz="1800"/>
            </a:pPr>
            <a:r>
              <a:rPr sz="1600" dirty="0"/>
              <a:t>Lahey/Fujitsu Fortran for .NET</a:t>
            </a:r>
          </a:p>
          <a:p>
            <a:pPr marL="511175" indent="-285750" algn="l">
              <a:spcBef>
                <a:spcPts val="300"/>
              </a:spcBef>
              <a:buFont typeface="Arial" panose="020B0604020202020204" pitchFamily="34" charset="0"/>
              <a:buChar char="•"/>
              <a:defRPr sz="1800"/>
            </a:pPr>
            <a:r>
              <a:rPr sz="1600" dirty="0"/>
              <a:t>Salford Fortran</a:t>
            </a:r>
          </a:p>
          <a:p>
            <a:pPr marL="511175" indent="-285750" algn="l">
              <a:spcBef>
                <a:spcPts val="300"/>
              </a:spcBef>
              <a:buFont typeface="Arial" panose="020B0604020202020204" pitchFamily="34" charset="0"/>
              <a:buChar char="•"/>
              <a:defRPr sz="1800"/>
            </a:pPr>
            <a:r>
              <a:rPr sz="1600" dirty="0"/>
              <a:t>Hugs98 Haskell</a:t>
            </a:r>
          </a:p>
          <a:p>
            <a:pPr marL="511175" indent="-285750" algn="l">
              <a:spcBef>
                <a:spcPts val="300"/>
              </a:spcBef>
              <a:buFont typeface="Arial" panose="020B0604020202020204" pitchFamily="34" charset="0"/>
              <a:buChar char="•"/>
              <a:defRPr sz="1800"/>
            </a:pPr>
            <a:r>
              <a:rPr sz="1600" dirty="0"/>
              <a:t>Glasgow Haskell …</a:t>
            </a:r>
          </a:p>
        </p:txBody>
      </p:sp>
      <p:sp>
        <p:nvSpPr>
          <p:cNvPr id="70" name="Shape 70"/>
          <p:cNvSpPr>
            <a:spLocks noGrp="1"/>
          </p:cNvSpPr>
          <p:nvPr>
            <p:ph type="title"/>
          </p:nvPr>
        </p:nvSpPr>
        <p:spPr>
          <a:prstGeom prst="rect">
            <a:avLst/>
          </a:prstGeom>
        </p:spPr>
        <p:txBody>
          <a:bodyPr lIns="0" tIns="0" rIns="0" bIns="0">
            <a:normAutofit/>
          </a:bodyPr>
          <a:lstStyle/>
          <a:p>
            <a:pPr lvl="0">
              <a:tabLst>
                <a:tab pos="8229600" algn="r"/>
              </a:tabLst>
              <a:defRPr b="0">
                <a:solidFill>
                  <a:srgbClr val="000000"/>
                </a:solidFill>
              </a:defRPr>
            </a:pPr>
            <a:r>
              <a:rPr lang="ru-RU" b="1" dirty="0" smtClean="0">
                <a:solidFill>
                  <a:srgbClr val="21438F"/>
                </a:solidFill>
              </a:rPr>
              <a:t>Платформа</a:t>
            </a:r>
            <a:r>
              <a:rPr b="1" dirty="0" smtClean="0">
                <a:solidFill>
                  <a:srgbClr val="21438F"/>
                </a:solidFill>
              </a:rPr>
              <a:t> </a:t>
            </a:r>
            <a:r>
              <a:rPr b="1" dirty="0">
                <a:solidFill>
                  <a:srgbClr val="21438F"/>
                </a:solidFill>
              </a:rPr>
              <a:t>.NET Framework</a:t>
            </a:r>
          </a:p>
        </p:txBody>
      </p:sp>
    </p:spTree>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Shape 8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30</a:t>
            </a:fld>
            <a:endParaRPr sz="1200" b="1">
              <a:solidFill>
                <a:srgbClr val="21438F"/>
              </a:solidFill>
            </a:endParaRPr>
          </a:p>
        </p:txBody>
      </p:sp>
      <p:sp>
        <p:nvSpPr>
          <p:cNvPr id="88" name="Shape 88"/>
          <p:cNvSpPr>
            <a:spLocks noGrp="1"/>
          </p:cNvSpPr>
          <p:nvPr>
            <p:ph type="title"/>
          </p:nvPr>
        </p:nvSpPr>
        <p:spPr>
          <a:prstGeom prst="rect">
            <a:avLst/>
          </a:prstGeom>
        </p:spPr>
        <p:txBody>
          <a:bodyPr lIns="0" tIns="0" rIns="0" bIns="0">
            <a:normAutofit/>
          </a:bodyPr>
          <a:lstStyle/>
          <a:p>
            <a:pPr lvl="0">
              <a:tabLst>
                <a:tab pos="8229600" algn="r"/>
              </a:tabLst>
              <a:defRPr b="0">
                <a:solidFill>
                  <a:srgbClr val="000000"/>
                </a:solidFill>
              </a:defRPr>
            </a:pPr>
            <a:r>
              <a:rPr b="1" dirty="0">
                <a:solidFill>
                  <a:srgbClr val="21438F"/>
                </a:solidFill>
              </a:rPr>
              <a:t>Введение в C# и .NET Framework</a:t>
            </a:r>
          </a:p>
        </p:txBody>
      </p:sp>
      <p:sp>
        <p:nvSpPr>
          <p:cNvPr id="2" name="Rectangle 1"/>
          <p:cNvSpPr/>
          <p:nvPr/>
        </p:nvSpPr>
        <p:spPr>
          <a:xfrm>
            <a:off x="226955" y="762000"/>
            <a:ext cx="3970418" cy="646331"/>
          </a:xfrm>
          <a:prstGeom prst="rect">
            <a:avLst/>
          </a:prstGeom>
          <a:ln>
            <a:solidFill>
              <a:schemeClr val="accent1">
                <a:lumMod val="60000"/>
                <a:lumOff val="40000"/>
              </a:schemeClr>
            </a:solidFill>
          </a:ln>
          <a:effectLst>
            <a:outerShdw blurRad="50800" dist="38100" dir="2700000" algn="tl" rotWithShape="0">
              <a:schemeClr val="accent1">
                <a:lumMod val="40000"/>
                <a:lumOff val="60000"/>
                <a:alpha val="43000"/>
              </a:schemeClr>
            </a:outerShdw>
          </a:effectLst>
        </p:spPr>
        <p:txBody>
          <a:bodyPr wrap="square">
            <a:spAutoFit/>
          </a:bodyPr>
          <a:lstStyle/>
          <a:p>
            <a:r>
              <a:rPr lang="ru-RU" dirty="0" smtClean="0"/>
              <a:t>Спецификация</a:t>
            </a:r>
            <a:r>
              <a:rPr lang="en-US" dirty="0" smtClean="0"/>
              <a:t> </a:t>
            </a:r>
            <a:r>
              <a:rPr lang="ru-RU" dirty="0" smtClean="0"/>
              <a:t>CTS</a:t>
            </a:r>
            <a:r>
              <a:rPr lang="en-US" dirty="0" smtClean="0"/>
              <a:t> </a:t>
            </a:r>
            <a:r>
              <a:rPr lang="ru-RU" dirty="0" smtClean="0"/>
              <a:t>описывает </a:t>
            </a:r>
            <a:r>
              <a:rPr lang="ru-RU" dirty="0"/>
              <a:t>способ определения и поведение типов</a:t>
            </a:r>
            <a:endParaRPr lang="en-US" dirty="0"/>
          </a:p>
        </p:txBody>
      </p:sp>
      <p:sp>
        <p:nvSpPr>
          <p:cNvPr id="4" name="Rectangle 3"/>
          <p:cNvSpPr/>
          <p:nvPr/>
        </p:nvSpPr>
        <p:spPr>
          <a:xfrm>
            <a:off x="4626592" y="6286426"/>
            <a:ext cx="3621504" cy="369332"/>
          </a:xfrm>
          <a:prstGeom prst="rect">
            <a:avLst/>
          </a:prstGeom>
        </p:spPr>
        <p:txBody>
          <a:bodyPr wrap="none">
            <a:spAutoFit/>
          </a:bodyPr>
          <a:lstStyle/>
          <a:p>
            <a:r>
              <a:rPr lang="en-US" dirty="0"/>
              <a:t>http://</a:t>
            </a:r>
            <a:r>
              <a:rPr lang="en-US" dirty="0" err="1"/>
              <a:t>www.ecma-international.org</a:t>
            </a:r>
            <a:r>
              <a:rPr lang="en-US" dirty="0"/>
              <a:t>/</a:t>
            </a:r>
          </a:p>
        </p:txBody>
      </p:sp>
      <p:sp>
        <p:nvSpPr>
          <p:cNvPr id="5" name="Rectangle 4"/>
          <p:cNvSpPr/>
          <p:nvPr/>
        </p:nvSpPr>
        <p:spPr>
          <a:xfrm>
            <a:off x="226955" y="3701103"/>
            <a:ext cx="3970418" cy="2585323"/>
          </a:xfrm>
          <a:prstGeom prst="rect">
            <a:avLst/>
          </a:prstGeom>
          <a:ln>
            <a:solidFill>
              <a:srgbClr val="95B3D7"/>
            </a:solidFill>
          </a:ln>
          <a:effectLst>
            <a:outerShdw blurRad="50800" dist="38100" dir="2700000" algn="tl" rotWithShape="0">
              <a:schemeClr val="accent1">
                <a:lumMod val="20000"/>
                <a:lumOff val="80000"/>
                <a:alpha val="43000"/>
              </a:schemeClr>
            </a:outerShdw>
          </a:effectLst>
        </p:spPr>
        <p:txBody>
          <a:bodyPr wrap="square">
            <a:spAutoFit/>
          </a:bodyPr>
          <a:lstStyle/>
          <a:p>
            <a:r>
              <a:rPr lang="ru-RU" dirty="0" smtClean="0"/>
              <a:t>Спецификация CLS </a:t>
            </a:r>
            <a:r>
              <a:rPr lang="ru-RU" dirty="0"/>
              <a:t>(</a:t>
            </a:r>
            <a:r>
              <a:rPr lang="ru-RU" dirty="0" err="1"/>
              <a:t>Common</a:t>
            </a:r>
            <a:r>
              <a:rPr lang="ru-RU" dirty="0"/>
              <a:t> </a:t>
            </a:r>
            <a:r>
              <a:rPr lang="ru-RU" dirty="0" err="1"/>
              <a:t>Language</a:t>
            </a:r>
            <a:r>
              <a:rPr lang="ru-RU" dirty="0"/>
              <a:t> </a:t>
            </a:r>
            <a:r>
              <a:rPr lang="ru-RU" dirty="0" err="1"/>
              <a:t>Speciication</a:t>
            </a:r>
            <a:r>
              <a:rPr lang="ru-RU" dirty="0" smtClean="0"/>
              <a:t>)</a:t>
            </a:r>
            <a:r>
              <a:rPr lang="ru-RU" dirty="0"/>
              <a:t> </a:t>
            </a:r>
            <a:r>
              <a:rPr lang="ru-RU" dirty="0" smtClean="0"/>
              <a:t>перечисляет </a:t>
            </a:r>
            <a:r>
              <a:rPr lang="ru-RU" dirty="0" err="1"/>
              <a:t>минимальныи</a:t>
            </a:r>
            <a:r>
              <a:rPr lang="ru-RU" dirty="0"/>
              <a:t>̆ набор </a:t>
            </a:r>
            <a:r>
              <a:rPr lang="ru-RU" dirty="0" err="1" smtClean="0"/>
              <a:t>возможностеи</a:t>
            </a:r>
            <a:r>
              <a:rPr lang="ru-RU" dirty="0" smtClean="0"/>
              <a:t>̆</a:t>
            </a:r>
            <a:r>
              <a:rPr lang="ru-RU" dirty="0"/>
              <a:t>, которые должны поддерживаться компилятором для генерирования типов, совместимых с другими компонентами, написанными на других CLS-совместимых языках на базе CLR</a:t>
            </a:r>
            <a:endParaRPr lang="en-US" dirty="0"/>
          </a:p>
        </p:txBody>
      </p:sp>
      <p:sp>
        <p:nvSpPr>
          <p:cNvPr id="11" name="Shape 285"/>
          <p:cNvSpPr/>
          <p:nvPr/>
        </p:nvSpPr>
        <p:spPr>
          <a:xfrm>
            <a:off x="5539627" y="713723"/>
            <a:ext cx="3094631" cy="706477"/>
          </a:xfrm>
          <a:prstGeom prst="roundRect">
            <a:avLst>
              <a:gd name="adj" fmla="val 26305"/>
            </a:avLst>
          </a:prstGeom>
          <a:solidFill>
            <a:srgbClr val="A7C0DE"/>
          </a:solidFill>
          <a:ln w="12700" cap="flat">
            <a:no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lang="ru-RU" sz="2000" dirty="0" err="1" smtClean="0"/>
              <a:t>Common</a:t>
            </a:r>
            <a:r>
              <a:rPr lang="ru-RU" sz="2000" dirty="0" smtClean="0"/>
              <a:t> </a:t>
            </a:r>
            <a:r>
              <a:rPr lang="ru-RU" sz="2000" dirty="0" err="1"/>
              <a:t>Type</a:t>
            </a:r>
            <a:r>
              <a:rPr lang="ru-RU" sz="2000" dirty="0"/>
              <a:t> </a:t>
            </a:r>
            <a:r>
              <a:rPr lang="ru-RU" sz="2000" dirty="0" err="1" smtClean="0"/>
              <a:t>System</a:t>
            </a:r>
            <a:endParaRPr lang="en-US" sz="2000" b="1" dirty="0" smtClean="0">
              <a:latin typeface="Consolas"/>
              <a:cs typeface="Consolas"/>
            </a:endParaRPr>
          </a:p>
        </p:txBody>
      </p:sp>
      <p:pic>
        <p:nvPicPr>
          <p:cNvPr id="13" name="pasted-image.pdf"/>
          <p:cNvPicPr/>
          <p:nvPr/>
        </p:nvPicPr>
        <p:blipFill>
          <a:blip r:embed="rId3">
            <a:extLst/>
          </a:blip>
          <a:stretch>
            <a:fillRect/>
          </a:stretch>
        </p:blipFill>
        <p:spPr>
          <a:xfrm rot="13236743">
            <a:off x="4113335" y="654658"/>
            <a:ext cx="1280416" cy="922001"/>
          </a:xfrm>
          <a:prstGeom prst="rect">
            <a:avLst/>
          </a:prstGeom>
          <a:ln w="12700" cap="flat">
            <a:noFill/>
            <a:miter lim="400000"/>
          </a:ln>
          <a:effectLst>
            <a:outerShdw blurRad="38100" dist="20000" dir="5400000" rotWithShape="0">
              <a:srgbClr val="000000">
                <a:alpha val="38000"/>
              </a:srgbClr>
            </a:outerShdw>
          </a:effectLst>
        </p:spPr>
      </p:pic>
      <p:sp>
        <p:nvSpPr>
          <p:cNvPr id="14" name="Shape 285"/>
          <p:cNvSpPr/>
          <p:nvPr/>
        </p:nvSpPr>
        <p:spPr>
          <a:xfrm>
            <a:off x="5539627" y="1828595"/>
            <a:ext cx="3094631" cy="706477"/>
          </a:xfrm>
          <a:prstGeom prst="roundRect">
            <a:avLst>
              <a:gd name="adj" fmla="val 26305"/>
            </a:avLst>
          </a:prstGeom>
          <a:solidFill>
            <a:srgbClr val="A7C0DE"/>
          </a:solidFill>
          <a:ln w="12700" cap="flat">
            <a:no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lang="en-US" sz="2000" dirty="0" smtClean="0"/>
              <a:t>ECMA-335</a:t>
            </a:r>
            <a:endParaRPr lang="en-US" sz="2000" b="1" dirty="0" smtClean="0">
              <a:latin typeface="Consolas"/>
              <a:cs typeface="Consolas"/>
            </a:endParaRPr>
          </a:p>
        </p:txBody>
      </p:sp>
      <p:pic>
        <p:nvPicPr>
          <p:cNvPr id="15" name="pasted-image.pdf"/>
          <p:cNvPicPr/>
          <p:nvPr/>
        </p:nvPicPr>
        <p:blipFill>
          <a:blip r:embed="rId3">
            <a:extLst/>
          </a:blip>
          <a:stretch>
            <a:fillRect/>
          </a:stretch>
        </p:blipFill>
        <p:spPr>
          <a:xfrm rot="13236743">
            <a:off x="4265734" y="1669194"/>
            <a:ext cx="1280416" cy="922001"/>
          </a:xfrm>
          <a:prstGeom prst="rect">
            <a:avLst/>
          </a:prstGeom>
          <a:ln w="12700" cap="flat">
            <a:noFill/>
            <a:miter lim="400000"/>
          </a:ln>
          <a:effectLst>
            <a:outerShdw blurRad="38100" dist="20000" dir="5400000" rotWithShape="0">
              <a:srgbClr val="000000">
                <a:alpha val="38000"/>
              </a:srgbClr>
            </a:outerShdw>
          </a:effectLst>
        </p:spPr>
      </p:pic>
      <p:sp>
        <p:nvSpPr>
          <p:cNvPr id="17" name="Rectangle 16"/>
          <p:cNvSpPr/>
          <p:nvPr/>
        </p:nvSpPr>
        <p:spPr>
          <a:xfrm>
            <a:off x="226955" y="1559189"/>
            <a:ext cx="3970418" cy="2031325"/>
          </a:xfrm>
          <a:prstGeom prst="rect">
            <a:avLst/>
          </a:prstGeom>
          <a:ln>
            <a:solidFill>
              <a:schemeClr val="accent1">
                <a:lumMod val="60000"/>
                <a:lumOff val="40000"/>
              </a:schemeClr>
            </a:solidFill>
          </a:ln>
          <a:effectLst>
            <a:outerShdw blurRad="50800" dist="38100" dir="2700000" algn="tl" rotWithShape="0">
              <a:schemeClr val="accent1">
                <a:lumMod val="40000"/>
                <a:lumOff val="60000"/>
                <a:alpha val="43000"/>
              </a:schemeClr>
            </a:outerShdw>
          </a:effectLst>
        </p:spPr>
        <p:txBody>
          <a:bodyPr wrap="square">
            <a:spAutoFit/>
          </a:bodyPr>
          <a:lstStyle/>
          <a:p>
            <a:r>
              <a:rPr lang="ru-RU" dirty="0"/>
              <a:t>Стандарт CTS вместе с другими частями .NET </a:t>
            </a:r>
            <a:r>
              <a:rPr lang="ru-RU" dirty="0" err="1"/>
              <a:t>Framework</a:t>
            </a:r>
            <a:r>
              <a:rPr lang="ru-RU" dirty="0"/>
              <a:t> (форматы </a:t>
            </a:r>
            <a:r>
              <a:rPr lang="ru-RU" dirty="0" err="1"/>
              <a:t>файлов</a:t>
            </a:r>
            <a:r>
              <a:rPr lang="ru-RU" dirty="0"/>
              <a:t>, метаданные, IL, механизм вызова </a:t>
            </a:r>
            <a:r>
              <a:rPr lang="ru-RU" dirty="0" err="1"/>
              <a:t>P</a:t>
            </a:r>
            <a:r>
              <a:rPr lang="ru-RU" dirty="0"/>
              <a:t>/</a:t>
            </a:r>
            <a:r>
              <a:rPr lang="ru-RU" dirty="0" err="1"/>
              <a:t>Invoke</a:t>
            </a:r>
            <a:r>
              <a:rPr lang="ru-RU" dirty="0"/>
              <a:t> и т. д.) называется CLI (</a:t>
            </a:r>
            <a:r>
              <a:rPr lang="ru-RU" dirty="0" err="1"/>
              <a:t>Common</a:t>
            </a:r>
            <a:r>
              <a:rPr lang="ru-RU" dirty="0"/>
              <a:t> </a:t>
            </a:r>
            <a:r>
              <a:rPr lang="ru-RU" dirty="0" err="1"/>
              <a:t>Language</a:t>
            </a:r>
            <a:r>
              <a:rPr lang="ru-RU" dirty="0"/>
              <a:t> </a:t>
            </a:r>
            <a:r>
              <a:rPr lang="ru-RU" dirty="0" err="1"/>
              <a:t>Infrastructure</a:t>
            </a:r>
            <a:r>
              <a:rPr lang="ru-RU" dirty="0"/>
              <a:t>) и определяется </a:t>
            </a:r>
            <a:r>
              <a:rPr lang="ru-RU" dirty="0" err="1"/>
              <a:t>спецификациеи</a:t>
            </a:r>
            <a:r>
              <a:rPr lang="ru-RU" dirty="0"/>
              <a:t>̆ ECMA-335</a:t>
            </a:r>
            <a:endParaRPr lang="en-US" dirty="0"/>
          </a:p>
        </p:txBody>
      </p:sp>
      <p:sp>
        <p:nvSpPr>
          <p:cNvPr id="18" name="Shape 285"/>
          <p:cNvSpPr/>
          <p:nvPr/>
        </p:nvSpPr>
        <p:spPr>
          <a:xfrm>
            <a:off x="5539628" y="2883188"/>
            <a:ext cx="3094631" cy="706477"/>
          </a:xfrm>
          <a:prstGeom prst="roundRect">
            <a:avLst>
              <a:gd name="adj" fmla="val 26305"/>
            </a:avLst>
          </a:prstGeom>
          <a:solidFill>
            <a:srgbClr val="A7C0DE"/>
          </a:solidFill>
          <a:ln w="12700" cap="flat">
            <a:no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lang="en-US" sz="2000" dirty="0" smtClean="0"/>
              <a:t>ECMA-334</a:t>
            </a:r>
            <a:endParaRPr lang="en-US" sz="2000" b="1" dirty="0" smtClean="0">
              <a:latin typeface="Consolas"/>
              <a:cs typeface="Consolas"/>
            </a:endParaRPr>
          </a:p>
        </p:txBody>
      </p:sp>
      <p:sp>
        <p:nvSpPr>
          <p:cNvPr id="20" name="Shape 285"/>
          <p:cNvSpPr/>
          <p:nvPr/>
        </p:nvSpPr>
        <p:spPr>
          <a:xfrm>
            <a:off x="5539627" y="4063383"/>
            <a:ext cx="3094631" cy="706477"/>
          </a:xfrm>
          <a:prstGeom prst="roundRect">
            <a:avLst>
              <a:gd name="adj" fmla="val 26305"/>
            </a:avLst>
          </a:prstGeom>
          <a:solidFill>
            <a:srgbClr val="A7C0DE"/>
          </a:solidFill>
          <a:ln w="12700" cap="flat">
            <a:no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defTabSz="457200">
              <a:spcBef>
                <a:spcPts val="1200"/>
              </a:spcBef>
              <a:defRPr sz="1600"/>
            </a:lvl1pPr>
          </a:lstStyle>
          <a:p>
            <a:pPr lvl="0">
              <a:defRPr sz="1800"/>
            </a:pPr>
            <a:r>
              <a:rPr lang="ru-RU" sz="2000" dirty="0" err="1"/>
              <a:t>Common</a:t>
            </a:r>
            <a:r>
              <a:rPr lang="ru-RU" sz="2000" dirty="0"/>
              <a:t> </a:t>
            </a:r>
            <a:r>
              <a:rPr lang="ru-RU" sz="2000" dirty="0" err="1"/>
              <a:t>Language</a:t>
            </a:r>
            <a:r>
              <a:rPr lang="ru-RU" sz="2000" dirty="0"/>
              <a:t> </a:t>
            </a:r>
            <a:r>
              <a:rPr lang="ru-RU" sz="2000" dirty="0" err="1"/>
              <a:t>Speciication</a:t>
            </a:r>
            <a:endParaRPr lang="en-US" sz="2000" b="1" dirty="0" smtClean="0">
              <a:latin typeface="Consolas"/>
              <a:cs typeface="Consolas"/>
            </a:endParaRPr>
          </a:p>
        </p:txBody>
      </p:sp>
      <p:pic>
        <p:nvPicPr>
          <p:cNvPr id="21" name="pasted-image.pdf"/>
          <p:cNvPicPr/>
          <p:nvPr/>
        </p:nvPicPr>
        <p:blipFill>
          <a:blip r:embed="rId3">
            <a:extLst/>
          </a:blip>
          <a:stretch>
            <a:fillRect/>
          </a:stretch>
        </p:blipFill>
        <p:spPr>
          <a:xfrm rot="13236743">
            <a:off x="4343250" y="4104855"/>
            <a:ext cx="1280416" cy="922001"/>
          </a:xfrm>
          <a:prstGeom prst="rect">
            <a:avLst/>
          </a:prstGeom>
          <a:ln w="12700" cap="flat">
            <a:noFill/>
            <a:miter lim="400000"/>
          </a:ln>
          <a:effectLst>
            <a:outerShdw blurRad="38100" dist="20000" dir="5400000" rotWithShape="0">
              <a:srgbClr val="000000">
                <a:alpha val="38000"/>
              </a:srgbClr>
            </a:outerShdw>
          </a:effectLst>
        </p:spPr>
      </p:pic>
    </p:spTree>
    <p:extLst>
      <p:ext uri="{BB962C8B-B14F-4D97-AF65-F5344CB8AC3E}">
        <p14:creationId xmlns:p14="http://schemas.microsoft.com/office/powerpoint/2010/main" val="697344622"/>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Введение</a:t>
            </a:r>
            <a:r>
              <a:rPr lang="en-US" dirty="0"/>
              <a:t> </a:t>
            </a:r>
            <a:r>
              <a:rPr lang="en-US" dirty="0" err="1"/>
              <a:t>в</a:t>
            </a:r>
            <a:r>
              <a:rPr lang="en-US" dirty="0"/>
              <a:t> C# </a:t>
            </a:r>
            <a:r>
              <a:rPr lang="en-US" dirty="0" err="1"/>
              <a:t>и</a:t>
            </a:r>
            <a:r>
              <a:rPr lang="en-US" dirty="0"/>
              <a:t> .NET Framework</a:t>
            </a:r>
          </a:p>
        </p:txBody>
      </p:sp>
      <p:pic>
        <p:nvPicPr>
          <p:cNvPr id="4" name="Picture 3"/>
          <p:cNvPicPr>
            <a:picLocks noChangeAspect="1"/>
          </p:cNvPicPr>
          <p:nvPr/>
        </p:nvPicPr>
        <p:blipFill>
          <a:blip r:embed="rId2"/>
          <a:stretch>
            <a:fillRect/>
          </a:stretch>
        </p:blipFill>
        <p:spPr>
          <a:xfrm>
            <a:off x="1400194" y="1208649"/>
            <a:ext cx="6870720" cy="4996268"/>
          </a:xfrm>
          <a:prstGeom prst="rect">
            <a:avLst/>
          </a:prstGeom>
        </p:spPr>
      </p:pic>
    </p:spTree>
    <p:extLst>
      <p:ext uri="{BB962C8B-B14F-4D97-AF65-F5344CB8AC3E}">
        <p14:creationId xmlns:p14="http://schemas.microsoft.com/office/powerpoint/2010/main" val="2507547103"/>
      </p:ext>
    </p:extLst>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err="1"/>
              <a:t>Введение</a:t>
            </a:r>
            <a:r>
              <a:rPr lang="en-US" dirty="0"/>
              <a:t> </a:t>
            </a:r>
            <a:r>
              <a:rPr lang="en-US" dirty="0" err="1"/>
              <a:t>в</a:t>
            </a:r>
            <a:r>
              <a:rPr lang="en-US" dirty="0"/>
              <a:t> C# </a:t>
            </a:r>
            <a:r>
              <a:rPr lang="en-US" dirty="0" err="1"/>
              <a:t>и</a:t>
            </a:r>
            <a:r>
              <a:rPr lang="en-US" dirty="0"/>
              <a:t> .NET Framework</a:t>
            </a:r>
          </a:p>
        </p:txBody>
      </p:sp>
      <p:pic>
        <p:nvPicPr>
          <p:cNvPr id="4" name="Picture 3"/>
          <p:cNvPicPr>
            <a:picLocks noChangeAspect="1"/>
          </p:cNvPicPr>
          <p:nvPr/>
        </p:nvPicPr>
        <p:blipFill>
          <a:blip r:embed="rId2"/>
          <a:stretch>
            <a:fillRect/>
          </a:stretch>
        </p:blipFill>
        <p:spPr>
          <a:xfrm>
            <a:off x="914400" y="952500"/>
            <a:ext cx="7315200" cy="5461000"/>
          </a:xfrm>
          <a:prstGeom prst="rect">
            <a:avLst/>
          </a:prstGeom>
        </p:spPr>
      </p:pic>
    </p:spTree>
    <p:extLst>
      <p:ext uri="{BB962C8B-B14F-4D97-AF65-F5344CB8AC3E}">
        <p14:creationId xmlns:p14="http://schemas.microsoft.com/office/powerpoint/2010/main" val="4156787817"/>
      </p:ext>
    </p:extLst>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Введение</a:t>
            </a:r>
            <a:r>
              <a:rPr lang="en-US" dirty="0"/>
              <a:t> </a:t>
            </a:r>
            <a:r>
              <a:rPr lang="en-US" dirty="0" err="1"/>
              <a:t>в</a:t>
            </a:r>
            <a:r>
              <a:rPr lang="en-US" dirty="0"/>
              <a:t> C# </a:t>
            </a:r>
            <a:r>
              <a:rPr lang="en-US" dirty="0" err="1"/>
              <a:t>и</a:t>
            </a:r>
            <a:r>
              <a:rPr lang="en-US" dirty="0"/>
              <a:t> .NET Framework</a:t>
            </a:r>
          </a:p>
        </p:txBody>
      </p:sp>
      <p:pic>
        <p:nvPicPr>
          <p:cNvPr id="4" name="Picture 3"/>
          <p:cNvPicPr>
            <a:picLocks noChangeAspect="1"/>
          </p:cNvPicPr>
          <p:nvPr/>
        </p:nvPicPr>
        <p:blipFill>
          <a:blip r:embed="rId3"/>
          <a:stretch>
            <a:fillRect/>
          </a:stretch>
        </p:blipFill>
        <p:spPr>
          <a:xfrm>
            <a:off x="1920212" y="762000"/>
            <a:ext cx="5984596" cy="5290211"/>
          </a:xfrm>
          <a:prstGeom prst="rect">
            <a:avLst/>
          </a:prstGeom>
        </p:spPr>
      </p:pic>
      <p:sp>
        <p:nvSpPr>
          <p:cNvPr id="5" name="Rectangle 4"/>
          <p:cNvSpPr/>
          <p:nvPr/>
        </p:nvSpPr>
        <p:spPr>
          <a:xfrm>
            <a:off x="213047" y="6052211"/>
            <a:ext cx="8336583" cy="646331"/>
          </a:xfrm>
          <a:prstGeom prst="rect">
            <a:avLst/>
          </a:prstGeom>
        </p:spPr>
        <p:txBody>
          <a:bodyPr wrap="square">
            <a:spAutoFit/>
          </a:bodyPr>
          <a:lstStyle/>
          <a:p>
            <a:r>
              <a:rPr lang="ru-RU" dirty="0"/>
              <a:t>Разные языки поддерживают подмножество CLR/CTS и надмножество CLS (возможно</a:t>
            </a:r>
            <a:r>
              <a:rPr lang="ru-RU" dirty="0" smtClean="0"/>
              <a:t>,</a:t>
            </a:r>
            <a:r>
              <a:rPr lang="en-US" dirty="0" smtClean="0"/>
              <a:t> </a:t>
            </a:r>
            <a:r>
              <a:rPr lang="ru-RU" dirty="0" smtClean="0"/>
              <a:t>разные </a:t>
            </a:r>
            <a:r>
              <a:rPr lang="ru-RU" dirty="0"/>
              <a:t>подмножества)</a:t>
            </a:r>
          </a:p>
        </p:txBody>
      </p:sp>
    </p:spTree>
    <p:extLst>
      <p:ext uri="{BB962C8B-B14F-4D97-AF65-F5344CB8AC3E}">
        <p14:creationId xmlns:p14="http://schemas.microsoft.com/office/powerpoint/2010/main" val="3348795095"/>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34</a:t>
            </a:fld>
            <a:endParaRPr sz="1200" b="1">
              <a:solidFill>
                <a:srgbClr val="21438F"/>
              </a:solidFill>
            </a:endParaRPr>
          </a:p>
        </p:txBody>
      </p:sp>
      <p:grpSp>
        <p:nvGrpSpPr>
          <p:cNvPr id="182" name="Group 182"/>
          <p:cNvGrpSpPr/>
          <p:nvPr/>
        </p:nvGrpSpPr>
        <p:grpSpPr>
          <a:xfrm>
            <a:off x="304800" y="761999"/>
            <a:ext cx="8610600" cy="5334002"/>
            <a:chOff x="0" y="0"/>
            <a:chExt cx="8610600" cy="5334000"/>
          </a:xfrm>
        </p:grpSpPr>
        <p:grpSp>
          <p:nvGrpSpPr>
            <p:cNvPr id="163" name="Group 163"/>
            <p:cNvGrpSpPr/>
            <p:nvPr/>
          </p:nvGrpSpPr>
          <p:grpSpPr>
            <a:xfrm>
              <a:off x="0" y="-1"/>
              <a:ext cx="8610600" cy="614391"/>
              <a:chOff x="0" y="0"/>
              <a:chExt cx="8610600" cy="614389"/>
            </a:xfrm>
          </p:grpSpPr>
          <p:sp>
            <p:nvSpPr>
              <p:cNvPr id="161" name="Shape 161"/>
              <p:cNvSpPr/>
              <p:nvPr/>
            </p:nvSpPr>
            <p:spPr>
              <a:xfrm>
                <a:off x="0" y="0"/>
                <a:ext cx="8610600" cy="614390"/>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ctr">
                  <a:defRPr>
                    <a:solidFill>
                      <a:srgbClr val="FFFFFF"/>
                    </a:solidFill>
                  </a:defRPr>
                </a:pPr>
                <a:endParaRPr/>
              </a:p>
            </p:txBody>
          </p:sp>
          <p:sp>
            <p:nvSpPr>
              <p:cNvPr id="162" name="Shape 162"/>
              <p:cNvSpPr/>
              <p:nvPr/>
            </p:nvSpPr>
            <p:spPr>
              <a:xfrm>
                <a:off x="13482" y="115424"/>
                <a:ext cx="8583636" cy="3835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1900" b="1"/>
                </a:lvl1pPr>
              </a:lstStyle>
              <a:p>
                <a:pPr lvl="0">
                  <a:defRPr sz="1800" b="0"/>
                </a:pPr>
                <a:r>
                  <a:rPr sz="1900" b="1"/>
                  <a:t>Некоторые характеристики сборки:</a:t>
                </a:r>
              </a:p>
            </p:txBody>
          </p:sp>
        </p:grpSp>
        <p:grpSp>
          <p:nvGrpSpPr>
            <p:cNvPr id="166" name="Group 166"/>
            <p:cNvGrpSpPr/>
            <p:nvPr/>
          </p:nvGrpSpPr>
          <p:grpSpPr>
            <a:xfrm>
              <a:off x="0" y="786601"/>
              <a:ext cx="8610600" cy="614391"/>
              <a:chOff x="0" y="0"/>
              <a:chExt cx="8610600" cy="614389"/>
            </a:xfrm>
          </p:grpSpPr>
          <p:sp>
            <p:nvSpPr>
              <p:cNvPr id="164" name="Shape 164"/>
              <p:cNvSpPr/>
              <p:nvPr/>
            </p:nvSpPr>
            <p:spPr>
              <a:xfrm>
                <a:off x="0" y="0"/>
                <a:ext cx="8610600" cy="614390"/>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ctr"/>
                <a:endParaRPr/>
              </a:p>
            </p:txBody>
          </p:sp>
          <p:sp>
            <p:nvSpPr>
              <p:cNvPr id="165" name="Shape 165"/>
              <p:cNvSpPr/>
              <p:nvPr/>
            </p:nvSpPr>
            <p:spPr>
              <a:xfrm>
                <a:off x="13482" y="121774"/>
                <a:ext cx="8583636" cy="370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stStyle>
              <a:p>
                <a:pPr lvl="0"/>
                <a:r>
                  <a:t>В сборке определены повторно используемые типы</a:t>
                </a:r>
              </a:p>
            </p:txBody>
          </p:sp>
        </p:grpSp>
        <p:grpSp>
          <p:nvGrpSpPr>
            <p:cNvPr id="169" name="Group 169"/>
            <p:cNvGrpSpPr/>
            <p:nvPr/>
          </p:nvGrpSpPr>
          <p:grpSpPr>
            <a:xfrm>
              <a:off x="0" y="1573203"/>
              <a:ext cx="8610600" cy="614391"/>
              <a:chOff x="0" y="0"/>
              <a:chExt cx="8610600" cy="614389"/>
            </a:xfrm>
          </p:grpSpPr>
          <p:sp>
            <p:nvSpPr>
              <p:cNvPr id="167" name="Shape 167"/>
              <p:cNvSpPr/>
              <p:nvPr/>
            </p:nvSpPr>
            <p:spPr>
              <a:xfrm>
                <a:off x="0" y="0"/>
                <a:ext cx="8610600" cy="614390"/>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ctr">
                  <a:defRPr>
                    <a:solidFill>
                      <a:srgbClr val="FFFFFF"/>
                    </a:solidFill>
                  </a:defRPr>
                </a:pPr>
                <a:endParaRPr/>
              </a:p>
            </p:txBody>
          </p:sp>
          <p:sp>
            <p:nvSpPr>
              <p:cNvPr id="168" name="Shape 168"/>
              <p:cNvSpPr/>
              <p:nvPr/>
            </p:nvSpPr>
            <p:spPr>
              <a:xfrm>
                <a:off x="13482" y="121774"/>
                <a:ext cx="8583636" cy="370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stStyle>
              <a:p>
                <a:pPr lvl="0"/>
                <a:r>
                  <a:t>Сборка помечена номером версии</a:t>
                </a:r>
              </a:p>
            </p:txBody>
          </p:sp>
        </p:grpSp>
        <p:grpSp>
          <p:nvGrpSpPr>
            <p:cNvPr id="172" name="Group 172"/>
            <p:cNvGrpSpPr/>
            <p:nvPr/>
          </p:nvGrpSpPr>
          <p:grpSpPr>
            <a:xfrm>
              <a:off x="0" y="2359804"/>
              <a:ext cx="8610600" cy="614391"/>
              <a:chOff x="0" y="0"/>
              <a:chExt cx="8610600" cy="614389"/>
            </a:xfrm>
          </p:grpSpPr>
          <p:sp>
            <p:nvSpPr>
              <p:cNvPr id="170" name="Shape 170"/>
              <p:cNvSpPr/>
              <p:nvPr/>
            </p:nvSpPr>
            <p:spPr>
              <a:xfrm>
                <a:off x="0" y="0"/>
                <a:ext cx="8610600" cy="614390"/>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ctr">
                  <a:defRPr>
                    <a:solidFill>
                      <a:srgbClr val="FFFFFF"/>
                    </a:solidFill>
                  </a:defRPr>
                </a:pPr>
                <a:endParaRPr/>
              </a:p>
            </p:txBody>
          </p:sp>
          <p:sp>
            <p:nvSpPr>
              <p:cNvPr id="171" name="Shape 171"/>
              <p:cNvSpPr/>
              <p:nvPr/>
            </p:nvSpPr>
            <p:spPr>
              <a:xfrm>
                <a:off x="13482" y="121774"/>
                <a:ext cx="8583636" cy="370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stStyle>
              <a:p>
                <a:pPr lvl="0"/>
                <a:r>
                  <a:rPr dirty="0"/>
                  <a:t>Со сборкой может быть связана информация безопасности</a:t>
                </a:r>
              </a:p>
            </p:txBody>
          </p:sp>
        </p:grpSp>
        <p:grpSp>
          <p:nvGrpSpPr>
            <p:cNvPr id="175" name="Group 175"/>
            <p:cNvGrpSpPr/>
            <p:nvPr/>
          </p:nvGrpSpPr>
          <p:grpSpPr>
            <a:xfrm>
              <a:off x="0" y="3146406"/>
              <a:ext cx="8610600" cy="614391"/>
              <a:chOff x="0" y="0"/>
              <a:chExt cx="8610600" cy="614389"/>
            </a:xfrm>
          </p:grpSpPr>
          <p:sp>
            <p:nvSpPr>
              <p:cNvPr id="173" name="Shape 173"/>
              <p:cNvSpPr/>
              <p:nvPr/>
            </p:nvSpPr>
            <p:spPr>
              <a:xfrm>
                <a:off x="0" y="0"/>
                <a:ext cx="8610600" cy="614390"/>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ctr">
                  <a:defRPr>
                    <a:solidFill>
                      <a:srgbClr val="FFFFFF"/>
                    </a:solidFill>
                  </a:defRPr>
                </a:pPr>
                <a:endParaRPr/>
              </a:p>
            </p:txBody>
          </p:sp>
          <p:sp>
            <p:nvSpPr>
              <p:cNvPr id="174" name="Shape 174"/>
              <p:cNvSpPr/>
              <p:nvPr/>
            </p:nvSpPr>
            <p:spPr>
              <a:xfrm>
                <a:off x="13482" y="121774"/>
                <a:ext cx="8583636" cy="370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stStyle>
              <a:p>
                <a:pPr lvl="0"/>
                <a:r>
                  <a:rPr dirty="0"/>
                  <a:t>Сборка определяет границы типов</a:t>
                </a:r>
              </a:p>
            </p:txBody>
          </p:sp>
        </p:grpSp>
        <p:grpSp>
          <p:nvGrpSpPr>
            <p:cNvPr id="178" name="Group 178"/>
            <p:cNvGrpSpPr/>
            <p:nvPr/>
          </p:nvGrpSpPr>
          <p:grpSpPr>
            <a:xfrm>
              <a:off x="0" y="3933008"/>
              <a:ext cx="8610600" cy="614391"/>
              <a:chOff x="0" y="0"/>
              <a:chExt cx="8610600" cy="614389"/>
            </a:xfrm>
          </p:grpSpPr>
          <p:sp>
            <p:nvSpPr>
              <p:cNvPr id="176" name="Shape 176"/>
              <p:cNvSpPr/>
              <p:nvPr/>
            </p:nvSpPr>
            <p:spPr>
              <a:xfrm>
                <a:off x="0" y="0"/>
                <a:ext cx="8610600" cy="614390"/>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ctr">
                  <a:defRPr>
                    <a:solidFill>
                      <a:srgbClr val="FFFFFF"/>
                    </a:solidFill>
                  </a:defRPr>
                </a:pPr>
                <a:endParaRPr/>
              </a:p>
            </p:txBody>
          </p:sp>
          <p:sp>
            <p:nvSpPr>
              <p:cNvPr id="177" name="Shape 177"/>
              <p:cNvSpPr/>
              <p:nvPr/>
            </p:nvSpPr>
            <p:spPr>
              <a:xfrm>
                <a:off x="13482" y="121774"/>
                <a:ext cx="8583636" cy="370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lstStyle>
              <a:p>
                <a:pPr lvl="0"/>
                <a:r>
                  <a:rPr dirty="0"/>
                  <a:t>Сборки являются самоописываемыми</a:t>
                </a:r>
              </a:p>
            </p:txBody>
          </p:sp>
        </p:grpSp>
        <p:grpSp>
          <p:nvGrpSpPr>
            <p:cNvPr id="181" name="Group 181"/>
            <p:cNvGrpSpPr/>
            <p:nvPr/>
          </p:nvGrpSpPr>
          <p:grpSpPr>
            <a:xfrm>
              <a:off x="0" y="4719610"/>
              <a:ext cx="8610600" cy="614391"/>
              <a:chOff x="0" y="0"/>
              <a:chExt cx="8610600" cy="614389"/>
            </a:xfrm>
          </p:grpSpPr>
          <p:sp>
            <p:nvSpPr>
              <p:cNvPr id="179" name="Shape 179"/>
              <p:cNvSpPr/>
              <p:nvPr/>
            </p:nvSpPr>
            <p:spPr>
              <a:xfrm>
                <a:off x="0" y="0"/>
                <a:ext cx="8610600" cy="614390"/>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ctr">
                  <a:defRPr>
                    <a:solidFill>
                      <a:srgbClr val="FFFFFF"/>
                    </a:solidFill>
                  </a:defRPr>
                </a:pPr>
                <a:endParaRPr/>
              </a:p>
            </p:txBody>
          </p:sp>
          <p:sp>
            <p:nvSpPr>
              <p:cNvPr id="180" name="Shape 180"/>
              <p:cNvSpPr/>
              <p:nvPr/>
            </p:nvSpPr>
            <p:spPr>
              <a:xfrm>
                <a:off x="13482" y="121774"/>
                <a:ext cx="8583636" cy="370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stStyle>
              <a:p>
                <a:pPr lvl="0"/>
                <a:r>
                  <a:rPr dirty="0"/>
                  <a:t>Сборки поддаются конфигурированию</a:t>
                </a:r>
              </a:p>
            </p:txBody>
          </p:sp>
        </p:grpSp>
      </p:grpSp>
      <p:sp>
        <p:nvSpPr>
          <p:cNvPr id="183" name="Shape 183"/>
          <p:cNvSpPr/>
          <p:nvPr/>
        </p:nvSpPr>
        <p:spPr>
          <a:xfrm>
            <a:off x="226954" y="179343"/>
            <a:ext cx="8726607" cy="582657"/>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r>
              <a:rPr b="1">
                <a:solidFill>
                  <a:srgbClr val="21438F"/>
                </a:solidFill>
              </a:rPr>
              <a:t>Сборки в .NET</a:t>
            </a:r>
          </a:p>
        </p:txBody>
      </p:sp>
    </p:spTree>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Shape 19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35</a:t>
            </a:fld>
            <a:endParaRPr sz="1200" b="1">
              <a:solidFill>
                <a:srgbClr val="21438F"/>
              </a:solidFill>
            </a:endParaRPr>
          </a:p>
        </p:txBody>
      </p:sp>
      <p:grpSp>
        <p:nvGrpSpPr>
          <p:cNvPr id="213" name="Group 213"/>
          <p:cNvGrpSpPr/>
          <p:nvPr/>
        </p:nvGrpSpPr>
        <p:grpSpPr>
          <a:xfrm>
            <a:off x="513557" y="899160"/>
            <a:ext cx="8153401" cy="5300369"/>
            <a:chOff x="0" y="0"/>
            <a:chExt cx="8153400" cy="5300367"/>
          </a:xfrm>
        </p:grpSpPr>
        <p:grpSp>
          <p:nvGrpSpPr>
            <p:cNvPr id="209" name="Group 209"/>
            <p:cNvGrpSpPr/>
            <p:nvPr/>
          </p:nvGrpSpPr>
          <p:grpSpPr>
            <a:xfrm>
              <a:off x="96042" y="0"/>
              <a:ext cx="7924801" cy="4267202"/>
              <a:chOff x="0" y="0"/>
              <a:chExt cx="7924800" cy="4267201"/>
            </a:xfrm>
          </p:grpSpPr>
          <p:grpSp>
            <p:nvGrpSpPr>
              <p:cNvPr id="196" name="Group 196"/>
              <p:cNvGrpSpPr/>
              <p:nvPr/>
            </p:nvGrpSpPr>
            <p:grpSpPr>
              <a:xfrm>
                <a:off x="0" y="0"/>
                <a:ext cx="7924800" cy="726645"/>
                <a:chOff x="0" y="0"/>
                <a:chExt cx="7924800" cy="726644"/>
              </a:xfrm>
            </p:grpSpPr>
            <p:sp>
              <p:nvSpPr>
                <p:cNvPr id="194" name="Shape 194"/>
                <p:cNvSpPr/>
                <p:nvPr/>
              </p:nvSpPr>
              <p:spPr>
                <a:xfrm>
                  <a:off x="0" y="0"/>
                  <a:ext cx="7924800" cy="726644"/>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defRPr sz="2000" b="1"/>
                  </a:pPr>
                  <a:endParaRPr/>
                </a:p>
              </p:txBody>
            </p:sp>
            <p:sp>
              <p:nvSpPr>
                <p:cNvPr id="195" name="Shape 195"/>
                <p:cNvSpPr/>
                <p:nvPr/>
              </p:nvSpPr>
              <p:spPr>
                <a:xfrm>
                  <a:off x="15945" y="224821"/>
                  <a:ext cx="7892910" cy="27699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defRPr b="1"/>
                  </a:lvl1pPr>
                </a:lstStyle>
                <a:p>
                  <a:pPr marL="182563" lvl="0">
                    <a:defRPr b="0"/>
                  </a:pPr>
                  <a:r>
                    <a:rPr b="1" dirty="0"/>
                    <a:t>Номер версии сборки состоит из следующих компонент:</a:t>
                  </a:r>
                </a:p>
              </p:txBody>
            </p:sp>
          </p:grpSp>
          <p:grpSp>
            <p:nvGrpSpPr>
              <p:cNvPr id="199" name="Group 199"/>
              <p:cNvGrpSpPr/>
              <p:nvPr/>
            </p:nvGrpSpPr>
            <p:grpSpPr>
              <a:xfrm>
                <a:off x="0" y="885139"/>
                <a:ext cx="7924800" cy="726645"/>
                <a:chOff x="0" y="0"/>
                <a:chExt cx="7924800" cy="726644"/>
              </a:xfrm>
            </p:grpSpPr>
            <p:sp>
              <p:nvSpPr>
                <p:cNvPr id="197" name="Shape 197"/>
                <p:cNvSpPr/>
                <p:nvPr/>
              </p:nvSpPr>
              <p:spPr>
                <a:xfrm>
                  <a:off x="0" y="0"/>
                  <a:ext cx="7924800" cy="726644"/>
                </a:xfrm>
                <a:prstGeom prst="roundRect">
                  <a:avLst>
                    <a:gd name="adj" fmla="val 7500"/>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defRPr sz="2000" b="1"/>
                  </a:pPr>
                  <a:endParaRPr/>
                </a:p>
              </p:txBody>
            </p:sp>
            <p:sp>
              <p:nvSpPr>
                <p:cNvPr id="198" name="Shape 198"/>
                <p:cNvSpPr/>
                <p:nvPr/>
              </p:nvSpPr>
              <p:spPr>
                <a:xfrm>
                  <a:off x="15945" y="224821"/>
                  <a:ext cx="7892910" cy="27699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marL="182563" lvl="0"/>
                  <a:r>
                    <a:rPr dirty="0"/>
                    <a:t>Главный номер версии (Major version number)</a:t>
                  </a:r>
                </a:p>
              </p:txBody>
            </p:sp>
          </p:grpSp>
          <p:grpSp>
            <p:nvGrpSpPr>
              <p:cNvPr id="202" name="Group 202"/>
              <p:cNvGrpSpPr/>
              <p:nvPr/>
            </p:nvGrpSpPr>
            <p:grpSpPr>
              <a:xfrm>
                <a:off x="0" y="1770278"/>
                <a:ext cx="7924800" cy="726645"/>
                <a:chOff x="0" y="0"/>
                <a:chExt cx="7924800" cy="726644"/>
              </a:xfrm>
            </p:grpSpPr>
            <p:sp>
              <p:nvSpPr>
                <p:cNvPr id="200" name="Shape 200"/>
                <p:cNvSpPr/>
                <p:nvPr/>
              </p:nvSpPr>
              <p:spPr>
                <a:xfrm>
                  <a:off x="0" y="0"/>
                  <a:ext cx="7924800" cy="726644"/>
                </a:xfrm>
                <a:prstGeom prst="roundRect">
                  <a:avLst>
                    <a:gd name="adj" fmla="val 7500"/>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defRPr sz="2000" b="1"/>
                  </a:pPr>
                  <a:endParaRPr/>
                </a:p>
              </p:txBody>
            </p:sp>
            <p:sp>
              <p:nvSpPr>
                <p:cNvPr id="201" name="Shape 201"/>
                <p:cNvSpPr/>
                <p:nvPr/>
              </p:nvSpPr>
              <p:spPr>
                <a:xfrm>
                  <a:off x="15945" y="224821"/>
                  <a:ext cx="7892910" cy="27699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marL="182563" lvl="0"/>
                  <a:r>
                    <a:rPr dirty="0"/>
                    <a:t>Второстепенный номер версии (Minor version number)</a:t>
                  </a:r>
                </a:p>
              </p:txBody>
            </p:sp>
          </p:grpSp>
          <p:grpSp>
            <p:nvGrpSpPr>
              <p:cNvPr id="205" name="Group 205"/>
              <p:cNvGrpSpPr/>
              <p:nvPr/>
            </p:nvGrpSpPr>
            <p:grpSpPr>
              <a:xfrm>
                <a:off x="0" y="2655417"/>
                <a:ext cx="7924800" cy="726645"/>
                <a:chOff x="0" y="0"/>
                <a:chExt cx="7924800" cy="726644"/>
              </a:xfrm>
            </p:grpSpPr>
            <p:sp>
              <p:nvSpPr>
                <p:cNvPr id="203" name="Shape 203"/>
                <p:cNvSpPr/>
                <p:nvPr/>
              </p:nvSpPr>
              <p:spPr>
                <a:xfrm>
                  <a:off x="0" y="0"/>
                  <a:ext cx="7924800" cy="726644"/>
                </a:xfrm>
                <a:prstGeom prst="roundRect">
                  <a:avLst>
                    <a:gd name="adj" fmla="val 7500"/>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defRPr sz="2000" b="1"/>
                  </a:pPr>
                  <a:endParaRPr/>
                </a:p>
              </p:txBody>
            </p:sp>
            <p:sp>
              <p:nvSpPr>
                <p:cNvPr id="204" name="Shape 204"/>
                <p:cNvSpPr/>
                <p:nvPr/>
              </p:nvSpPr>
              <p:spPr>
                <a:xfrm>
                  <a:off x="15945" y="224821"/>
                  <a:ext cx="7892910" cy="27699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marL="182563" lvl="0"/>
                  <a:r>
                    <a:rPr dirty="0"/>
                    <a:t>Номер сборки (Build number)</a:t>
                  </a:r>
                </a:p>
              </p:txBody>
            </p:sp>
          </p:grpSp>
          <p:grpSp>
            <p:nvGrpSpPr>
              <p:cNvPr id="208" name="Group 208"/>
              <p:cNvGrpSpPr/>
              <p:nvPr/>
            </p:nvGrpSpPr>
            <p:grpSpPr>
              <a:xfrm>
                <a:off x="0" y="3540556"/>
                <a:ext cx="7924800" cy="726645"/>
                <a:chOff x="0" y="0"/>
                <a:chExt cx="7924800" cy="726644"/>
              </a:xfrm>
            </p:grpSpPr>
            <p:sp>
              <p:nvSpPr>
                <p:cNvPr id="206" name="Shape 206"/>
                <p:cNvSpPr/>
                <p:nvPr/>
              </p:nvSpPr>
              <p:spPr>
                <a:xfrm>
                  <a:off x="0" y="0"/>
                  <a:ext cx="7924800" cy="726644"/>
                </a:xfrm>
                <a:prstGeom prst="roundRect">
                  <a:avLst>
                    <a:gd name="adj" fmla="val 7500"/>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defRPr sz="2000" b="1"/>
                  </a:pPr>
                  <a:endParaRPr/>
                </a:p>
              </p:txBody>
            </p:sp>
            <p:sp>
              <p:nvSpPr>
                <p:cNvPr id="207" name="Shape 207"/>
                <p:cNvSpPr/>
                <p:nvPr/>
              </p:nvSpPr>
              <p:spPr>
                <a:xfrm>
                  <a:off x="15945" y="224821"/>
                  <a:ext cx="7892910" cy="27699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marL="182563" lvl="0"/>
                  <a:r>
                    <a:rPr dirty="0"/>
                    <a:t>Номер </a:t>
                  </a:r>
                  <a:r>
                    <a:rPr lang="ru-RU" dirty="0" smtClean="0"/>
                    <a:t>редакции </a:t>
                  </a:r>
                  <a:r>
                    <a:rPr dirty="0" smtClean="0"/>
                    <a:t>(</a:t>
                  </a:r>
                  <a:r>
                    <a:rPr dirty="0"/>
                    <a:t>Revision number)</a:t>
                  </a:r>
                </a:p>
              </p:txBody>
            </p:sp>
          </p:grpSp>
        </p:grpSp>
        <p:grpSp>
          <p:nvGrpSpPr>
            <p:cNvPr id="212" name="Group 212"/>
            <p:cNvGrpSpPr/>
            <p:nvPr/>
          </p:nvGrpSpPr>
          <p:grpSpPr>
            <a:xfrm>
              <a:off x="0" y="4538366"/>
              <a:ext cx="8153400" cy="762001"/>
              <a:chOff x="0" y="0"/>
              <a:chExt cx="8153400" cy="762000"/>
            </a:xfrm>
          </p:grpSpPr>
          <p:sp>
            <p:nvSpPr>
              <p:cNvPr id="210" name="Shape 210"/>
              <p:cNvSpPr/>
              <p:nvPr/>
            </p:nvSpPr>
            <p:spPr>
              <a:xfrm>
                <a:off x="0" y="0"/>
                <a:ext cx="8153400" cy="762000"/>
              </a:xfrm>
              <a:prstGeom prst="roundRect">
                <a:avLst>
                  <a:gd name="adj" fmla="val 16667"/>
                </a:avLst>
              </a:prstGeom>
              <a:solidFill>
                <a:srgbClr val="FFFFFF"/>
              </a:solidFill>
              <a:ln w="25400" cap="flat">
                <a:solidFill>
                  <a:srgbClr val="4F81BD"/>
                </a:solidFill>
                <a:prstDash val="solid"/>
                <a:bevel/>
              </a:ln>
              <a:effectLst>
                <a:outerShdw blurRad="190500" dist="8455" dir="5400000" rotWithShape="0">
                  <a:srgbClr val="000000"/>
                </a:outerShdw>
              </a:effectLst>
            </p:spPr>
            <p:txBody>
              <a:bodyPr wrap="square" lIns="0" tIns="0" rIns="0" bIns="0" numCol="1" anchor="ctr">
                <a:noAutofit/>
              </a:bodyPr>
              <a:lstStyle/>
              <a:p>
                <a:pPr lvl="0" algn="ctr"/>
                <a:endParaRPr/>
              </a:p>
            </p:txBody>
          </p:sp>
          <p:sp>
            <p:nvSpPr>
              <p:cNvPr id="211" name="Shape 211"/>
              <p:cNvSpPr/>
              <p:nvPr/>
            </p:nvSpPr>
            <p:spPr>
              <a:xfrm>
                <a:off x="37198" y="242501"/>
                <a:ext cx="8079004" cy="27699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1400" b="1">
                    <a:latin typeface="Courier New"/>
                    <a:ea typeface="Courier New"/>
                    <a:cs typeface="Courier New"/>
                    <a:sym typeface="Courier New"/>
                  </a:defRPr>
                </a:lvl1pPr>
              </a:lstStyle>
              <a:p>
                <a:pPr lvl="0">
                  <a:defRPr sz="1800" b="0"/>
                </a:pPr>
                <a:r>
                  <a:rPr sz="1800" b="1" dirty="0">
                    <a:latin typeface="Consolas"/>
                    <a:cs typeface="Consolas"/>
                  </a:rPr>
                  <a:t>NameAssembly,Version=1.1.0.0,Culture=en,PublicKeyToken</a:t>
                </a:r>
                <a:r>
                  <a:rPr sz="1800" b="1" dirty="0" smtClean="0">
                    <a:latin typeface="Consolas"/>
                    <a:cs typeface="Consolas"/>
                  </a:rPr>
                  <a:t>=</a:t>
                </a:r>
                <a:r>
                  <a:rPr lang="en-US" sz="1800" b="1" dirty="0" smtClean="0">
                    <a:latin typeface="Consolas"/>
                    <a:cs typeface="Consolas"/>
                  </a:rPr>
                  <a:t>null</a:t>
                </a:r>
                <a:endParaRPr sz="1800" b="1" dirty="0">
                  <a:latin typeface="Consolas"/>
                  <a:cs typeface="Consolas"/>
                </a:endParaRPr>
              </a:p>
            </p:txBody>
          </p:sp>
        </p:grpSp>
      </p:grpSp>
      <p:sp>
        <p:nvSpPr>
          <p:cNvPr id="214" name="Shape 214"/>
          <p:cNvSpPr/>
          <p:nvPr/>
        </p:nvSpPr>
        <p:spPr>
          <a:xfrm>
            <a:off x="226954" y="179343"/>
            <a:ext cx="8726607" cy="582657"/>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r>
              <a:rPr b="1">
                <a:solidFill>
                  <a:srgbClr val="21438F"/>
                </a:solidFill>
              </a:rPr>
              <a:t>Сборки в .NET</a:t>
            </a:r>
          </a:p>
        </p:txBody>
      </p:sp>
    </p:spTree>
    <p:extLst>
      <p:ext uri="{BB962C8B-B14F-4D97-AF65-F5344CB8AC3E}">
        <p14:creationId xmlns:p14="http://schemas.microsoft.com/office/powerpoint/2010/main" val="3917345818"/>
      </p:ext>
    </p:extLst>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36</a:t>
            </a:fld>
            <a:endParaRPr sz="1200" b="1">
              <a:solidFill>
                <a:srgbClr val="21438F"/>
              </a:solidFill>
            </a:endParaRPr>
          </a:p>
        </p:txBody>
      </p:sp>
      <p:grpSp>
        <p:nvGrpSpPr>
          <p:cNvPr id="229" name="Group 229"/>
          <p:cNvGrpSpPr/>
          <p:nvPr/>
        </p:nvGrpSpPr>
        <p:grpSpPr>
          <a:xfrm>
            <a:off x="292903" y="740642"/>
            <a:ext cx="8659795" cy="3463919"/>
            <a:chOff x="0" y="0"/>
            <a:chExt cx="8659794" cy="3463918"/>
          </a:xfrm>
        </p:grpSpPr>
        <p:grpSp>
          <p:nvGrpSpPr>
            <p:cNvPr id="219" name="Group 219"/>
            <p:cNvGrpSpPr/>
            <p:nvPr/>
          </p:nvGrpSpPr>
          <p:grpSpPr>
            <a:xfrm>
              <a:off x="0" y="0"/>
              <a:ext cx="8659794" cy="736083"/>
              <a:chOff x="0" y="0"/>
              <a:chExt cx="8659793" cy="736082"/>
            </a:xfrm>
          </p:grpSpPr>
          <p:sp>
            <p:nvSpPr>
              <p:cNvPr id="217" name="Shape 217"/>
              <p:cNvSpPr/>
              <p:nvPr/>
            </p:nvSpPr>
            <p:spPr>
              <a:xfrm>
                <a:off x="0" y="0"/>
                <a:ext cx="8659794" cy="736083"/>
              </a:xfrm>
              <a:prstGeom prst="roundRect">
                <a:avLst>
                  <a:gd name="adj" fmla="val 7500"/>
                </a:avLst>
              </a:prstGeom>
              <a:solidFill>
                <a:srgbClr val="4F81BD"/>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just">
                  <a:defRPr b="1"/>
                </a:pPr>
                <a:endParaRPr/>
              </a:p>
            </p:txBody>
          </p:sp>
          <p:sp>
            <p:nvSpPr>
              <p:cNvPr id="218" name="Shape 218"/>
              <p:cNvSpPr/>
              <p:nvPr/>
            </p:nvSpPr>
            <p:spPr>
              <a:xfrm>
                <a:off x="16152" y="167353"/>
                <a:ext cx="8627489" cy="40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just">
                  <a:defRPr b="1"/>
                </a:lvl1pPr>
              </a:lstStyle>
              <a:p>
                <a:pPr marL="261938" lvl="0">
                  <a:defRPr b="0"/>
                </a:pPr>
                <a:r>
                  <a:rPr b="1" dirty="0">
                    <a:solidFill>
                      <a:schemeClr val="bg1"/>
                    </a:solidFill>
                  </a:rPr>
                  <a:t>Подписание сборки</a:t>
                </a:r>
              </a:p>
            </p:txBody>
          </p:sp>
        </p:grpSp>
        <p:grpSp>
          <p:nvGrpSpPr>
            <p:cNvPr id="222" name="Group 222"/>
            <p:cNvGrpSpPr/>
            <p:nvPr/>
          </p:nvGrpSpPr>
          <p:grpSpPr>
            <a:xfrm>
              <a:off x="0" y="909278"/>
              <a:ext cx="8659794" cy="736083"/>
              <a:chOff x="0" y="0"/>
              <a:chExt cx="8659793" cy="736082"/>
            </a:xfrm>
          </p:grpSpPr>
          <p:sp>
            <p:nvSpPr>
              <p:cNvPr id="220" name="Shape 220"/>
              <p:cNvSpPr/>
              <p:nvPr/>
            </p:nvSpPr>
            <p:spPr>
              <a:xfrm>
                <a:off x="0" y="0"/>
                <a:ext cx="8659794" cy="736083"/>
              </a:xfrm>
              <a:prstGeom prst="roundRect">
                <a:avLst>
                  <a:gd name="adj" fmla="val 7500"/>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just">
                  <a:defRPr sz="2000" b="1"/>
                </a:pPr>
                <a:endParaRPr/>
              </a:p>
            </p:txBody>
          </p:sp>
          <p:sp>
            <p:nvSpPr>
              <p:cNvPr id="221" name="Shape 221"/>
              <p:cNvSpPr/>
              <p:nvPr/>
            </p:nvSpPr>
            <p:spPr>
              <a:xfrm>
                <a:off x="16152" y="167353"/>
                <a:ext cx="8627489" cy="40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just"/>
              </a:lstStyle>
              <a:p>
                <a:pPr marL="261938" lvl="0"/>
                <a:r>
                  <a:rPr dirty="0"/>
                  <a:t>Защищает сборки от модификаций</a:t>
                </a:r>
              </a:p>
            </p:txBody>
          </p:sp>
        </p:grpSp>
        <p:grpSp>
          <p:nvGrpSpPr>
            <p:cNvPr id="225" name="Group 225"/>
            <p:cNvGrpSpPr/>
            <p:nvPr/>
          </p:nvGrpSpPr>
          <p:grpSpPr>
            <a:xfrm>
              <a:off x="0" y="1818556"/>
              <a:ext cx="8643642" cy="736085"/>
              <a:chOff x="0" y="0"/>
              <a:chExt cx="8643641" cy="736083"/>
            </a:xfrm>
          </p:grpSpPr>
          <p:sp>
            <p:nvSpPr>
              <p:cNvPr id="223" name="Shape 223"/>
              <p:cNvSpPr/>
              <p:nvPr/>
            </p:nvSpPr>
            <p:spPr>
              <a:xfrm>
                <a:off x="0" y="0"/>
                <a:ext cx="8643641" cy="736083"/>
              </a:xfrm>
              <a:prstGeom prst="roundRect">
                <a:avLst>
                  <a:gd name="adj" fmla="val 7500"/>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just">
                  <a:defRPr sz="2000" b="1"/>
                </a:pPr>
                <a:endParaRPr/>
              </a:p>
            </p:txBody>
          </p:sp>
          <p:sp>
            <p:nvSpPr>
              <p:cNvPr id="224" name="Shape 224"/>
              <p:cNvSpPr/>
              <p:nvPr/>
            </p:nvSpPr>
            <p:spPr>
              <a:xfrm>
                <a:off x="16153" y="16152"/>
                <a:ext cx="8476514" cy="70378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just"/>
              </a:lstStyle>
              <a:p>
                <a:pPr marL="182563" lvl="0"/>
                <a:r>
                  <a:rPr dirty="0"/>
                  <a:t>Позволяет включать подписанную сборку в глобальный кэш сборок (GAC), позволяя ее использование другими приложениями</a:t>
                </a:r>
              </a:p>
            </p:txBody>
          </p:sp>
        </p:grpSp>
        <p:grpSp>
          <p:nvGrpSpPr>
            <p:cNvPr id="228" name="Group 228"/>
            <p:cNvGrpSpPr/>
            <p:nvPr/>
          </p:nvGrpSpPr>
          <p:grpSpPr>
            <a:xfrm>
              <a:off x="0" y="2727834"/>
              <a:ext cx="8659794" cy="736084"/>
              <a:chOff x="0" y="0"/>
              <a:chExt cx="8659793" cy="736082"/>
            </a:xfrm>
          </p:grpSpPr>
          <p:sp>
            <p:nvSpPr>
              <p:cNvPr id="226" name="Shape 226"/>
              <p:cNvSpPr/>
              <p:nvPr/>
            </p:nvSpPr>
            <p:spPr>
              <a:xfrm>
                <a:off x="0" y="0"/>
                <a:ext cx="8659794" cy="736083"/>
              </a:xfrm>
              <a:prstGeom prst="roundRect">
                <a:avLst>
                  <a:gd name="adj" fmla="val 7500"/>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lvl="0" algn="just">
                  <a:defRPr sz="2000" b="1"/>
                </a:pPr>
                <a:endParaRPr/>
              </a:p>
            </p:txBody>
          </p:sp>
          <p:sp>
            <p:nvSpPr>
              <p:cNvPr id="227" name="Shape 227"/>
              <p:cNvSpPr/>
              <p:nvPr/>
            </p:nvSpPr>
            <p:spPr>
              <a:xfrm>
                <a:off x="16152" y="167353"/>
                <a:ext cx="8627489" cy="40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just"/>
              </a:lstStyle>
              <a:p>
                <a:pPr marL="182563" lvl="0"/>
                <a:r>
                  <a:rPr dirty="0"/>
                  <a:t>Гарантирует, что имя сборки является уникальным</a:t>
                </a:r>
              </a:p>
            </p:txBody>
          </p:sp>
        </p:grpSp>
      </p:grpSp>
      <p:sp>
        <p:nvSpPr>
          <p:cNvPr id="230" name="Shape 230"/>
          <p:cNvSpPr/>
          <p:nvPr/>
        </p:nvSpPr>
        <p:spPr>
          <a:xfrm>
            <a:off x="226954" y="179343"/>
            <a:ext cx="8726607" cy="582657"/>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r>
              <a:rPr b="1">
                <a:solidFill>
                  <a:srgbClr val="21438F"/>
                </a:solidFill>
              </a:rPr>
              <a:t>Сборки в .NET</a:t>
            </a:r>
          </a:p>
        </p:txBody>
      </p:sp>
      <p:graphicFrame>
        <p:nvGraphicFramePr>
          <p:cNvPr id="2" name="Table 1"/>
          <p:cNvGraphicFramePr>
            <a:graphicFrameLocks noGrp="1"/>
          </p:cNvGraphicFramePr>
          <p:nvPr>
            <p:extLst>
              <p:ext uri="{D42A27DB-BD31-4B8C-83A1-F6EECF244321}">
                <p14:modId xmlns:p14="http://schemas.microsoft.com/office/powerpoint/2010/main" val="4228752097"/>
              </p:ext>
            </p:extLst>
          </p:nvPr>
        </p:nvGraphicFramePr>
        <p:xfrm>
          <a:off x="309056" y="4666302"/>
          <a:ext cx="8627490" cy="1381760"/>
        </p:xfrm>
        <a:graphic>
          <a:graphicData uri="http://schemas.openxmlformats.org/drawingml/2006/table">
            <a:tbl>
              <a:tblPr firstRow="1">
                <a:effectLst>
                  <a:reflection blurRad="6350" stA="52000" endA="300" endPos="35000" dir="5400000" sy="-100000" algn="bl" rotWithShape="0"/>
                </a:effectLst>
                <a:tableStyleId>{C7B018BB-80A7-4F77-B60F-C8B233D01FF8}</a:tableStyleId>
              </a:tblPr>
              <a:tblGrid>
                <a:gridCol w="4077183">
                  <a:extLst>
                    <a:ext uri="{9D8B030D-6E8A-4147-A177-3AD203B41FA5}">
                      <a16:colId xmlns:a16="http://schemas.microsoft.com/office/drawing/2014/main" val="20000"/>
                    </a:ext>
                  </a:extLst>
                </a:gridCol>
                <a:gridCol w="2382972">
                  <a:extLst>
                    <a:ext uri="{9D8B030D-6E8A-4147-A177-3AD203B41FA5}">
                      <a16:colId xmlns:a16="http://schemas.microsoft.com/office/drawing/2014/main" val="20001"/>
                    </a:ext>
                  </a:extLst>
                </a:gridCol>
                <a:gridCol w="2167335">
                  <a:extLst>
                    <a:ext uri="{9D8B030D-6E8A-4147-A177-3AD203B41FA5}">
                      <a16:colId xmlns:a16="http://schemas.microsoft.com/office/drawing/2014/main" val="20002"/>
                    </a:ext>
                  </a:extLst>
                </a:gridCol>
              </a:tblGrid>
              <a:tr h="370840">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800" b="1" i="0" dirty="0" err="1" smtClean="0">
                          <a:effectLst/>
                          <a:sym typeface="Calibri"/>
                        </a:rPr>
                        <a:t>Тип</a:t>
                      </a:r>
                      <a:r>
                        <a:rPr lang="en-US" sz="1800" b="1" i="0" dirty="0" smtClean="0">
                          <a:effectLst/>
                          <a:sym typeface="Calibri"/>
                        </a:rPr>
                        <a:t> </a:t>
                      </a:r>
                      <a:r>
                        <a:rPr lang="en-US" sz="1800" b="1" i="0" dirty="0" err="1" smtClean="0">
                          <a:effectLst/>
                          <a:sym typeface="Calibri"/>
                        </a:rPr>
                        <a:t>сборки</a:t>
                      </a:r>
                      <a:r>
                        <a:rPr lang="en-US" sz="1800" b="1" i="0" dirty="0" smtClean="0">
                          <a:effectLst/>
                          <a:sym typeface="Calibri"/>
                        </a:rPr>
                        <a:t> </a:t>
                      </a:r>
                      <a:endParaRPr lang="en-US" sz="1800" b="1" i="0" dirty="0" smtClean="0">
                        <a:latin typeface="Calibri"/>
                        <a:cs typeface="Calibri"/>
                      </a:endParaRPr>
                    </a:p>
                  </a:txBody>
                  <a:tcPr anchor="ct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ru-RU" sz="1800" b="1" i="0" dirty="0" smtClean="0">
                          <a:effectLst/>
                          <a:sym typeface="Calibri"/>
                        </a:rPr>
                        <a:t>Закрытое развертывание </a:t>
                      </a:r>
                      <a:endParaRPr lang="ru-RU" sz="1800" b="1" i="0" dirty="0" smtClean="0">
                        <a:latin typeface="Calibri"/>
                        <a:cs typeface="Calibri"/>
                      </a:endParaRPr>
                    </a:p>
                  </a:txBody>
                  <a:tcPr anchor="ct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ru-RU" sz="1800" b="1" i="0" dirty="0" smtClean="0">
                          <a:effectLst/>
                          <a:sym typeface="Calibri"/>
                        </a:rPr>
                        <a:t>Глобальное развертывание </a:t>
                      </a:r>
                      <a:endParaRPr lang="ru-RU" sz="1800" b="1" i="0" dirty="0" smtClean="0">
                        <a:latin typeface="Calibri"/>
                        <a:cs typeface="Calibri"/>
                      </a:endParaRPr>
                    </a:p>
                  </a:txBody>
                  <a:tcPr anchor="ctr"/>
                </a:tc>
                <a:extLst>
                  <a:ext uri="{0D108BD9-81ED-4DB2-BD59-A6C34878D82A}">
                    <a16:rowId xmlns:a16="http://schemas.microsoft.com/office/drawing/2014/main" val="10000"/>
                  </a:ext>
                </a:extLst>
              </a:tr>
              <a:tr h="370840">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bg-BG" sz="1800" b="0" i="0" dirty="0" smtClean="0">
                          <a:effectLst/>
                          <a:sym typeface="Calibri"/>
                        </a:rPr>
                        <a:t>Сборка с нестрогим именем </a:t>
                      </a:r>
                      <a:endParaRPr lang="bg-BG" sz="1800" b="0" i="0" dirty="0" smtClean="0">
                        <a:latin typeface="Calibri"/>
                        <a:cs typeface="Calibri"/>
                      </a:endParaRPr>
                    </a:p>
                  </a:txBody>
                  <a:tcPr anchor="ct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800" b="0" i="0" dirty="0" err="1" smtClean="0">
                          <a:effectLst/>
                          <a:sym typeface="Calibri"/>
                        </a:rPr>
                        <a:t>Да</a:t>
                      </a:r>
                      <a:r>
                        <a:rPr lang="en-US" sz="1800" b="0" i="0" dirty="0" smtClean="0">
                          <a:effectLst/>
                          <a:sym typeface="Calibri"/>
                        </a:rPr>
                        <a:t> </a:t>
                      </a:r>
                      <a:endParaRPr lang="en-US" sz="1800" b="0" i="0" dirty="0" smtClean="0">
                        <a:latin typeface="Calibri"/>
                        <a:cs typeface="Calibri"/>
                      </a:endParaRPr>
                    </a:p>
                  </a:txBody>
                  <a:tcPr anchor="ct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bg-BG" sz="1800" b="0" i="0" dirty="0" smtClean="0">
                          <a:effectLst/>
                          <a:sym typeface="Calibri"/>
                        </a:rPr>
                        <a:t>Нет </a:t>
                      </a:r>
                      <a:endParaRPr lang="bg-BG" sz="1800" b="0" i="0" dirty="0" smtClean="0">
                        <a:latin typeface="Calibri"/>
                        <a:cs typeface="Calibri"/>
                      </a:endParaRPr>
                    </a:p>
                  </a:txBody>
                  <a:tcPr anchor="ctr"/>
                </a:tc>
                <a:extLst>
                  <a:ext uri="{0D108BD9-81ED-4DB2-BD59-A6C34878D82A}">
                    <a16:rowId xmlns:a16="http://schemas.microsoft.com/office/drawing/2014/main" val="10001"/>
                  </a:ext>
                </a:extLst>
              </a:tr>
              <a:tr h="370840">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bg-BG" sz="1800" b="0" i="0" dirty="0" smtClean="0">
                          <a:effectLst/>
                          <a:sym typeface="Calibri"/>
                        </a:rPr>
                        <a:t>Сборка со строгим именем </a:t>
                      </a:r>
                      <a:endParaRPr lang="bg-BG" sz="1800" b="0" i="0" dirty="0" smtClean="0">
                        <a:latin typeface="Calibri"/>
                        <a:cs typeface="Calibri"/>
                      </a:endParaRPr>
                    </a:p>
                  </a:txBody>
                  <a:tcPr anchor="ct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800" b="0" i="0" dirty="0" err="1" smtClean="0">
                          <a:effectLst/>
                          <a:sym typeface="Calibri"/>
                        </a:rPr>
                        <a:t>Да</a:t>
                      </a:r>
                      <a:r>
                        <a:rPr lang="en-US" sz="1800" b="0" i="0" dirty="0" smtClean="0">
                          <a:effectLst/>
                          <a:sym typeface="Calibri"/>
                        </a:rPr>
                        <a:t> </a:t>
                      </a:r>
                      <a:endParaRPr lang="en-US" sz="1800" b="0" i="0" dirty="0" smtClean="0">
                        <a:latin typeface="Calibri"/>
                        <a:cs typeface="Calibri"/>
                      </a:endParaRPr>
                    </a:p>
                  </a:txBody>
                  <a:tcPr anchor="ct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800" b="0" i="0" dirty="0" err="1" smtClean="0">
                          <a:effectLst/>
                          <a:sym typeface="Calibri"/>
                        </a:rPr>
                        <a:t>Да</a:t>
                      </a:r>
                      <a:r>
                        <a:rPr lang="en-US" sz="1800" b="0" i="0" dirty="0" smtClean="0">
                          <a:effectLst/>
                          <a:sym typeface="Calibri"/>
                        </a:rPr>
                        <a:t> </a:t>
                      </a:r>
                      <a:endParaRPr lang="en-US" sz="1800" b="0" i="0" dirty="0" smtClean="0">
                        <a:latin typeface="Calibri"/>
                        <a:cs typeface="Calibri"/>
                      </a:endParaRPr>
                    </a:p>
                  </a:txBody>
                  <a:tcPr anchor="ctr"/>
                </a:tc>
                <a:extLst>
                  <a:ext uri="{0D108BD9-81ED-4DB2-BD59-A6C34878D82A}">
                    <a16:rowId xmlns:a16="http://schemas.microsoft.com/office/drawing/2014/main" val="10002"/>
                  </a:ext>
                </a:extLst>
              </a:tr>
            </a:tbl>
          </a:graphicData>
        </a:graphic>
      </p:graphicFrame>
    </p:spTree>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37</a:t>
            </a:fld>
            <a:endParaRPr sz="1200" b="1">
              <a:solidFill>
                <a:srgbClr val="21438F"/>
              </a:solidFill>
            </a:endParaRPr>
          </a:p>
        </p:txBody>
      </p:sp>
      <p:grpSp>
        <p:nvGrpSpPr>
          <p:cNvPr id="238" name="Group 238"/>
          <p:cNvGrpSpPr/>
          <p:nvPr/>
        </p:nvGrpSpPr>
        <p:grpSpPr>
          <a:xfrm>
            <a:off x="177195" y="839346"/>
            <a:ext cx="8793230" cy="2394898"/>
            <a:chOff x="0" y="77345"/>
            <a:chExt cx="8602518" cy="3116058"/>
          </a:xfrm>
        </p:grpSpPr>
        <p:sp>
          <p:nvSpPr>
            <p:cNvPr id="236" name="Shape 236"/>
            <p:cNvSpPr/>
            <p:nvPr/>
          </p:nvSpPr>
          <p:spPr>
            <a:xfrm>
              <a:off x="0" y="77345"/>
              <a:ext cx="8602518" cy="3116058"/>
            </a:xfrm>
            <a:prstGeom prst="roundRect">
              <a:avLst>
                <a:gd name="adj" fmla="val 19166"/>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t">
              <a:noAutofit/>
            </a:bodyPr>
            <a:lstStyle/>
            <a:p>
              <a:pPr lvl="0" algn="ctr"/>
              <a:endParaRPr/>
            </a:p>
          </p:txBody>
        </p:sp>
        <p:sp>
          <p:nvSpPr>
            <p:cNvPr id="237" name="Shape 237"/>
            <p:cNvSpPr/>
            <p:nvPr/>
          </p:nvSpPr>
          <p:spPr>
            <a:xfrm>
              <a:off x="260139" y="368062"/>
              <a:ext cx="8082240" cy="247946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lvl="0" indent="360363" algn="just"/>
              <a:endParaRPr sz="1600" b="1" dirty="0">
                <a:latin typeface="Courier New"/>
                <a:ea typeface="Courier New"/>
                <a:cs typeface="Courier New"/>
                <a:sym typeface="Courier New"/>
              </a:endParaRPr>
            </a:p>
            <a:p>
              <a:pPr indent="360363" algn="just"/>
              <a:r>
                <a:rPr sz="1600" b="1" dirty="0" smtClean="0">
                  <a:latin typeface="Courier New"/>
                  <a:ea typeface="Courier New"/>
                  <a:cs typeface="Courier New"/>
                  <a:sym typeface="Courier New"/>
                </a:rPr>
                <a:t>sn -k keyPair.snk</a:t>
              </a:r>
            </a:p>
            <a:p>
              <a:pPr lvl="0" indent="360363" algn="just"/>
              <a:endParaRPr sz="1600" b="1" dirty="0">
                <a:latin typeface="Courier New"/>
                <a:ea typeface="Courier New"/>
                <a:cs typeface="Courier New"/>
                <a:sym typeface="Courier New"/>
              </a:endParaRPr>
            </a:p>
            <a:p>
              <a:pPr indent="360363" algn="just"/>
              <a:r>
                <a:rPr lang="en-US" sz="1600" b="1" dirty="0" err="1" smtClean="0">
                  <a:latin typeface="Courier New"/>
                  <a:ea typeface="Courier New"/>
                  <a:cs typeface="Courier New"/>
                  <a:sym typeface="Courier New"/>
                </a:rPr>
                <a:t>sn</a:t>
              </a:r>
              <a:r>
                <a:rPr lang="en-US" sz="1600" b="1" dirty="0" smtClean="0">
                  <a:latin typeface="Courier New"/>
                  <a:ea typeface="Courier New"/>
                  <a:cs typeface="Courier New"/>
                  <a:sym typeface="Courier New"/>
                </a:rPr>
                <a:t> -p </a:t>
              </a:r>
              <a:r>
                <a:rPr lang="en-US" sz="1600" b="1" dirty="0" err="1" smtClean="0">
                  <a:latin typeface="Courier New"/>
                  <a:ea typeface="Courier New"/>
                  <a:cs typeface="Courier New"/>
                  <a:sym typeface="Courier New"/>
                </a:rPr>
                <a:t>keyPair.snk</a:t>
              </a:r>
              <a:r>
                <a:rPr lang="en-US" sz="1600" b="1" dirty="0" smtClean="0">
                  <a:latin typeface="Courier New"/>
                  <a:ea typeface="Courier New"/>
                  <a:cs typeface="Courier New"/>
                  <a:sym typeface="Courier New"/>
                </a:rPr>
                <a:t> </a:t>
              </a:r>
              <a:r>
                <a:rPr lang="en-US" sz="1600" b="1" dirty="0" err="1" smtClean="0">
                  <a:latin typeface="Courier New"/>
                  <a:ea typeface="Courier New"/>
                  <a:cs typeface="Courier New"/>
                  <a:sym typeface="Courier New"/>
                </a:rPr>
                <a:t>publicKey.snk</a:t>
              </a:r>
              <a:endParaRPr lang="en-US" sz="1600" b="1" dirty="0" smtClean="0">
                <a:latin typeface="Courier New"/>
                <a:ea typeface="Courier New"/>
                <a:cs typeface="Courier New"/>
                <a:sym typeface="Courier New"/>
              </a:endParaRPr>
            </a:p>
            <a:p>
              <a:pPr lvl="0" indent="360363" algn="just"/>
              <a:endParaRPr lang="en-US" sz="1600" b="1" dirty="0" smtClean="0">
                <a:latin typeface="Courier New"/>
                <a:ea typeface="Courier New"/>
                <a:cs typeface="Courier New"/>
                <a:sym typeface="Courier New"/>
              </a:endParaRPr>
            </a:p>
            <a:p>
              <a:pPr lvl="0" indent="360363" algn="just"/>
              <a:r>
                <a:rPr sz="1600" b="1" dirty="0" smtClean="0">
                  <a:latin typeface="Courier New"/>
                  <a:ea typeface="Courier New"/>
                  <a:cs typeface="Courier New"/>
                  <a:sym typeface="Courier New"/>
                </a:rPr>
                <a:t>sn </a:t>
              </a:r>
              <a:r>
                <a:rPr sz="1600" b="1" dirty="0">
                  <a:latin typeface="Courier New"/>
                  <a:ea typeface="Courier New"/>
                  <a:cs typeface="Courier New"/>
                  <a:sym typeface="Courier New"/>
                </a:rPr>
                <a:t>-tp keyPair.snk</a:t>
              </a:r>
            </a:p>
            <a:p>
              <a:pPr lvl="0" indent="360363" algn="just"/>
              <a:endParaRPr sz="1600" b="1" dirty="0" smtClean="0">
                <a:latin typeface="Courier New"/>
                <a:ea typeface="Courier New"/>
                <a:cs typeface="Courier New"/>
                <a:sym typeface="Courier New"/>
              </a:endParaRPr>
            </a:p>
            <a:p>
              <a:pPr lvl="0" indent="360363" algn="just"/>
              <a:r>
                <a:rPr sz="1600" b="1" dirty="0" smtClean="0">
                  <a:latin typeface="Courier New"/>
                  <a:ea typeface="Courier New"/>
                  <a:cs typeface="Courier New"/>
                  <a:sym typeface="Courier New"/>
                </a:rPr>
                <a:t>gacutil.exe </a:t>
              </a:r>
              <a:r>
                <a:rPr sz="1600" b="1" dirty="0">
                  <a:latin typeface="Courier New"/>
                  <a:ea typeface="Courier New"/>
                  <a:cs typeface="Courier New"/>
                  <a:sym typeface="Courier New"/>
                </a:rPr>
                <a:t>-i </a:t>
              </a:r>
              <a:r>
                <a:rPr sz="1600" b="1" dirty="0" smtClean="0">
                  <a:latin typeface="Courier New"/>
                  <a:ea typeface="Courier New"/>
                  <a:cs typeface="Courier New"/>
                  <a:sym typeface="Courier New"/>
                </a:rPr>
                <a:t>NameAssambly.dll</a:t>
              </a:r>
              <a:endParaRPr sz="1600" b="1" dirty="0">
                <a:latin typeface="Courier New"/>
                <a:ea typeface="Courier New"/>
                <a:cs typeface="Courier New"/>
                <a:sym typeface="Courier New"/>
              </a:endParaRPr>
            </a:p>
            <a:p>
              <a:pPr lvl="0"/>
              <a:endParaRPr sz="1600" b="1" dirty="0">
                <a:latin typeface="Courier New"/>
                <a:ea typeface="Courier New"/>
                <a:cs typeface="Courier New"/>
                <a:sym typeface="Courier New"/>
              </a:endParaRPr>
            </a:p>
          </p:txBody>
        </p:sp>
      </p:grpSp>
      <p:sp>
        <p:nvSpPr>
          <p:cNvPr id="239" name="Shape 239"/>
          <p:cNvSpPr/>
          <p:nvPr/>
        </p:nvSpPr>
        <p:spPr>
          <a:xfrm>
            <a:off x="226954" y="179343"/>
            <a:ext cx="8726607" cy="582657"/>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r>
              <a:rPr b="1">
                <a:solidFill>
                  <a:srgbClr val="21438F"/>
                </a:solidFill>
              </a:rPr>
              <a:t>Сборки в .NET</a:t>
            </a:r>
          </a:p>
        </p:txBody>
      </p:sp>
    </p:spTree>
  </p:cSld>
  <p:clrMapOvr>
    <a:masterClrMapping/>
  </p:clrMapOvr>
  <p:transition spd="med"/>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38</a:t>
            </a:fld>
            <a:endParaRPr sz="1200" b="1">
              <a:solidFill>
                <a:srgbClr val="21438F"/>
              </a:solidFill>
            </a:endParaRPr>
          </a:p>
        </p:txBody>
      </p:sp>
      <p:sp>
        <p:nvSpPr>
          <p:cNvPr id="239" name="Shape 239"/>
          <p:cNvSpPr/>
          <p:nvPr/>
        </p:nvSpPr>
        <p:spPr>
          <a:xfrm>
            <a:off x="226954" y="179343"/>
            <a:ext cx="8726607" cy="582657"/>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r>
              <a:rPr b="1">
                <a:solidFill>
                  <a:srgbClr val="21438F"/>
                </a:solidFill>
              </a:rPr>
              <a:t>Сборки в .NET</a:t>
            </a:r>
          </a:p>
        </p:txBody>
      </p:sp>
      <p:pic>
        <p:nvPicPr>
          <p:cNvPr id="2" name="Picture 1"/>
          <p:cNvPicPr>
            <a:picLocks noChangeAspect="1"/>
          </p:cNvPicPr>
          <p:nvPr/>
        </p:nvPicPr>
        <p:blipFill>
          <a:blip r:embed="rId3"/>
          <a:stretch>
            <a:fillRect/>
          </a:stretch>
        </p:blipFill>
        <p:spPr>
          <a:xfrm>
            <a:off x="1189162" y="817034"/>
            <a:ext cx="6802189" cy="5723467"/>
          </a:xfrm>
          <a:prstGeom prst="rect">
            <a:avLst/>
          </a:prstGeom>
        </p:spPr>
      </p:pic>
    </p:spTree>
    <p:extLst>
      <p:ext uri="{BB962C8B-B14F-4D97-AF65-F5344CB8AC3E}">
        <p14:creationId xmlns:p14="http://schemas.microsoft.com/office/powerpoint/2010/main" val="8936987"/>
      </p:ext>
    </p:extLst>
  </p:cSld>
  <p:clrMapOvr>
    <a:masterClrMapping/>
  </p:clrMapOvr>
  <p:transition spd="med"/>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2" name="image11.png"/>
          <p:cNvPicPr/>
          <p:nvPr/>
        </p:nvPicPr>
        <p:blipFill>
          <a:blip r:embed="rId2">
            <a:extLst/>
          </a:blip>
          <a:stretch>
            <a:fillRect/>
          </a:stretch>
        </p:blipFill>
        <p:spPr>
          <a:xfrm>
            <a:off x="236293" y="1143000"/>
            <a:ext cx="8671414" cy="4572000"/>
          </a:xfrm>
          <a:prstGeom prst="rect">
            <a:avLst/>
          </a:prstGeom>
          <a:ln w="12700">
            <a:miter lim="400000"/>
          </a:ln>
          <a:effectLst>
            <a:outerShdw blurRad="190500" dist="8455" dir="5400000" rotWithShape="0">
              <a:srgbClr val="000000"/>
            </a:outerShdw>
          </a:effectLst>
        </p:spPr>
      </p:pic>
      <p:sp>
        <p:nvSpPr>
          <p:cNvPr id="233" name="Shape 233"/>
          <p:cNvSpPr/>
          <p:nvPr/>
        </p:nvSpPr>
        <p:spPr>
          <a:xfrm>
            <a:off x="226954" y="179343"/>
            <a:ext cx="8726607" cy="582657"/>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r>
              <a:rPr b="1">
                <a:solidFill>
                  <a:srgbClr val="21438F"/>
                </a:solidFill>
              </a:rPr>
              <a:t>Сборки в .NET</a:t>
            </a:r>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4</a:t>
            </a:fld>
            <a:endParaRPr sz="1200" b="1">
              <a:solidFill>
                <a:srgbClr val="21438F"/>
              </a:solidFill>
            </a:endParaRPr>
          </a:p>
        </p:txBody>
      </p:sp>
      <p:grpSp>
        <p:nvGrpSpPr>
          <p:cNvPr id="81" name="Group 81"/>
          <p:cNvGrpSpPr/>
          <p:nvPr/>
        </p:nvGrpSpPr>
        <p:grpSpPr>
          <a:xfrm>
            <a:off x="284957" y="1016000"/>
            <a:ext cx="8610601" cy="3962400"/>
            <a:chOff x="0" y="0"/>
            <a:chExt cx="8610600" cy="3962400"/>
          </a:xfrm>
        </p:grpSpPr>
        <p:grpSp>
          <p:nvGrpSpPr>
            <p:cNvPr id="77" name="Group 77"/>
            <p:cNvGrpSpPr/>
            <p:nvPr/>
          </p:nvGrpSpPr>
          <p:grpSpPr>
            <a:xfrm>
              <a:off x="0" y="0"/>
              <a:ext cx="8610600" cy="990600"/>
              <a:chOff x="0" y="0"/>
              <a:chExt cx="8610600" cy="990600"/>
            </a:xfrm>
          </p:grpSpPr>
          <p:sp>
            <p:nvSpPr>
              <p:cNvPr id="75" name="Shape 75"/>
              <p:cNvSpPr/>
              <p:nvPr/>
            </p:nvSpPr>
            <p:spPr>
              <a:xfrm>
                <a:off x="0" y="0"/>
                <a:ext cx="8610600" cy="990600"/>
              </a:xfrm>
              <a:prstGeom prst="roundRect">
                <a:avLst>
                  <a:gd name="adj" fmla="val 16667"/>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t">
                <a:noAutofit/>
              </a:bodyPr>
              <a:lstStyle/>
              <a:p>
                <a:pPr lvl="0" algn="just">
                  <a:spcBef>
                    <a:spcPts val="400"/>
                  </a:spcBef>
                  <a:defRPr>
                    <a:latin typeface="Helvetica LT Std"/>
                    <a:ea typeface="Helvetica LT Std"/>
                    <a:cs typeface="Helvetica LT Std"/>
                    <a:sym typeface="Helvetica LT Std"/>
                  </a:defRPr>
                </a:pPr>
                <a:endParaRPr/>
              </a:p>
            </p:txBody>
          </p:sp>
          <p:sp>
            <p:nvSpPr>
              <p:cNvPr id="76" name="Shape 76"/>
              <p:cNvSpPr/>
              <p:nvPr/>
            </p:nvSpPr>
            <p:spPr>
              <a:xfrm>
                <a:off x="130192" y="48356"/>
                <a:ext cx="8271650" cy="8153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noAutofit/>
              </a:bodyPr>
              <a:lstStyle/>
              <a:p>
                <a:pPr lvl="0" algn="just">
                  <a:spcBef>
                    <a:spcPts val="300"/>
                  </a:spcBef>
                </a:pPr>
                <a:r>
                  <a:rPr sz="1600" dirty="0"/>
                  <a:t>C# представляет собой </a:t>
                </a:r>
                <a:r>
                  <a:rPr lang="en-US" sz="1600" dirty="0"/>
                  <a:t> </a:t>
                </a:r>
                <a:r>
                  <a:rPr lang="ru-RU" sz="1600" dirty="0" smtClean="0"/>
                  <a:t>унифицированный</a:t>
                </a:r>
                <a:r>
                  <a:rPr sz="1600" dirty="0" smtClean="0"/>
                  <a:t>, </a:t>
                </a:r>
                <a:r>
                  <a:rPr sz="1600" dirty="0"/>
                  <a:t>безопасный к типам, объектно-ориентированный язык, не зависящий от платформы, но написанный для эффективной работы с платформой  .NET Framework</a:t>
                </a:r>
              </a:p>
            </p:txBody>
          </p:sp>
        </p:grpSp>
        <p:grpSp>
          <p:nvGrpSpPr>
            <p:cNvPr id="80" name="Group 80"/>
            <p:cNvGrpSpPr/>
            <p:nvPr/>
          </p:nvGrpSpPr>
          <p:grpSpPr>
            <a:xfrm>
              <a:off x="0" y="1295400"/>
              <a:ext cx="8610600" cy="2667000"/>
              <a:chOff x="0" y="0"/>
              <a:chExt cx="8610600" cy="2667000"/>
            </a:xfrm>
          </p:grpSpPr>
          <p:sp>
            <p:nvSpPr>
              <p:cNvPr id="78" name="Shape 78"/>
              <p:cNvSpPr/>
              <p:nvPr/>
            </p:nvSpPr>
            <p:spPr>
              <a:xfrm>
                <a:off x="0" y="0"/>
                <a:ext cx="8610600" cy="2667000"/>
              </a:xfrm>
              <a:prstGeom prst="roundRect">
                <a:avLst>
                  <a:gd name="adj" fmla="val 16667"/>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t">
                <a:noAutofit/>
              </a:bodyPr>
              <a:lstStyle/>
              <a:p>
                <a:pPr lvl="0">
                  <a:spcBef>
                    <a:spcPts val="400"/>
                  </a:spcBef>
                  <a:defRPr>
                    <a:latin typeface="Helvetica LT Std"/>
                    <a:ea typeface="Helvetica LT Std"/>
                    <a:cs typeface="Helvetica LT Std"/>
                    <a:sym typeface="Helvetica LT Std"/>
                  </a:defRPr>
                </a:pPr>
                <a:endParaRPr/>
              </a:p>
            </p:txBody>
          </p:sp>
          <p:sp>
            <p:nvSpPr>
              <p:cNvPr id="79" name="Shape 79"/>
              <p:cNvSpPr/>
              <p:nvPr/>
            </p:nvSpPr>
            <p:spPr>
              <a:xfrm>
                <a:off x="130192" y="369506"/>
                <a:ext cx="8350216" cy="197561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noAutofit/>
              </a:bodyPr>
              <a:lstStyle/>
              <a:p>
                <a:pPr lvl="0">
                  <a:spcBef>
                    <a:spcPts val="300"/>
                  </a:spcBef>
                </a:pPr>
                <a:r>
                  <a:rPr sz="1600" dirty="0"/>
                  <a:t>Основные особенности языка</a:t>
                </a:r>
              </a:p>
              <a:p>
                <a:pPr marL="304800" lvl="0" indent="-304800">
                  <a:spcBef>
                    <a:spcPts val="300"/>
                  </a:spcBef>
                  <a:buSzPct val="100000"/>
                  <a:buAutoNum type="arabicPeriod"/>
                </a:pPr>
                <a:r>
                  <a:rPr sz="1600" dirty="0"/>
                  <a:t>Объектная ориентация (унифицированная и расширенная (формальные синтаксические конструкции для классов, интерфейсов, структур, перечислений и делегатов) система типов; свойства, события</a:t>
                </a:r>
              </a:p>
              <a:p>
                <a:pPr marL="304800" lvl="0" indent="-304800">
                  <a:spcBef>
                    <a:spcPts val="300"/>
                  </a:spcBef>
                  <a:buSzPct val="100000"/>
                  <a:buAutoNum type="arabicPeriod"/>
                </a:pPr>
                <a:r>
                  <a:rPr sz="1600" dirty="0"/>
                  <a:t>Безопасность в отношении типов</a:t>
                </a:r>
                <a:r>
                  <a:rPr sz="1600" dirty="0" smtClean="0"/>
                  <a:t>,</a:t>
                </a:r>
                <a:r>
                  <a:rPr lang="en-US" sz="1600" dirty="0" smtClean="0"/>
                  <a:t> </a:t>
                </a:r>
                <a:r>
                  <a:rPr sz="1600" dirty="0" smtClean="0"/>
                  <a:t>поддержка </a:t>
                </a:r>
                <a:r>
                  <a:rPr sz="1600" dirty="0"/>
                  <a:t>статической </a:t>
                </a:r>
                <a:r>
                  <a:rPr sz="1600" dirty="0" smtClean="0"/>
                  <a:t>типизации</a:t>
                </a:r>
                <a:endParaRPr sz="1600" dirty="0"/>
              </a:p>
              <a:p>
                <a:pPr marL="304800" lvl="0" indent="-304800">
                  <a:spcBef>
                    <a:spcPts val="300"/>
                  </a:spcBef>
                  <a:buSzPct val="100000"/>
                  <a:buAutoNum type="arabicPeriod"/>
                </a:pPr>
                <a:r>
                  <a:rPr sz="1600" dirty="0"/>
                  <a:t>Управление памятью</a:t>
                </a:r>
              </a:p>
              <a:p>
                <a:pPr marL="304800" lvl="0" indent="-304800">
                  <a:spcBef>
                    <a:spcPts val="300"/>
                  </a:spcBef>
                  <a:buSzPct val="100000"/>
                  <a:buAutoNum type="arabicPeriod"/>
                </a:pPr>
                <a:r>
                  <a:rPr sz="1600" dirty="0"/>
                  <a:t>Поддержка платформ</a:t>
                </a:r>
              </a:p>
            </p:txBody>
          </p:sp>
        </p:grpSp>
      </p:grpSp>
      <p:sp>
        <p:nvSpPr>
          <p:cNvPr id="82" name="Shape 82"/>
          <p:cNvSpPr>
            <a:spLocks noGrp="1"/>
          </p:cNvSpPr>
          <p:nvPr>
            <p:ph type="title"/>
          </p:nvPr>
        </p:nvSpPr>
        <p:spPr>
          <a:prstGeom prst="rect">
            <a:avLst/>
          </a:prstGeom>
        </p:spPr>
        <p:txBody>
          <a:bodyPr lIns="0" tIns="0" rIns="0" bIns="0">
            <a:normAutofit/>
          </a:bodyPr>
          <a:lstStyle/>
          <a:p>
            <a:pPr lvl="0">
              <a:tabLst>
                <a:tab pos="8229600" algn="r"/>
              </a:tabLst>
              <a:defRPr b="0">
                <a:solidFill>
                  <a:srgbClr val="000000"/>
                </a:solidFill>
              </a:defRPr>
            </a:pPr>
            <a:r>
              <a:rPr lang="ru-RU" b="1" dirty="0" smtClean="0">
                <a:solidFill>
                  <a:srgbClr val="21438F"/>
                </a:solidFill>
              </a:rPr>
              <a:t>Язык</a:t>
            </a:r>
            <a:r>
              <a:rPr b="1" dirty="0" smtClean="0">
                <a:solidFill>
                  <a:srgbClr val="21438F"/>
                </a:solidFill>
              </a:rPr>
              <a:t> </a:t>
            </a:r>
            <a:r>
              <a:rPr b="1" dirty="0">
                <a:solidFill>
                  <a:srgbClr val="21438F"/>
                </a:solidFill>
              </a:rPr>
              <a:t>C</a:t>
            </a:r>
            <a:r>
              <a:rPr b="1" dirty="0" smtClean="0">
                <a:solidFill>
                  <a:srgbClr val="21438F"/>
                </a:solidFill>
              </a:rPr>
              <a:t>#</a:t>
            </a:r>
            <a:endParaRPr b="1" dirty="0">
              <a:solidFill>
                <a:srgbClr val="21438F"/>
              </a:solidFill>
            </a:endParaRPr>
          </a:p>
        </p:txBody>
      </p:sp>
    </p:spTree>
  </p:cSld>
  <p:clrMapOvr>
    <a:masterClrMapping/>
  </p:clrMapOvr>
  <p:transition spd="med"/>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p:nvPr/>
        </p:nvSpPr>
        <p:spPr>
          <a:xfrm>
            <a:off x="226954" y="179343"/>
            <a:ext cx="8726607" cy="582657"/>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r>
              <a:rPr b="1">
                <a:solidFill>
                  <a:srgbClr val="21438F"/>
                </a:solidFill>
              </a:rPr>
              <a:t>Сборки в .NET</a:t>
            </a:r>
          </a:p>
        </p:txBody>
      </p:sp>
      <p:pic>
        <p:nvPicPr>
          <p:cNvPr id="2" name="Picture 1"/>
          <p:cNvPicPr>
            <a:picLocks noChangeAspect="1"/>
          </p:cNvPicPr>
          <p:nvPr/>
        </p:nvPicPr>
        <p:blipFill>
          <a:blip r:embed="rId3"/>
          <a:stretch>
            <a:fillRect/>
          </a:stretch>
        </p:blipFill>
        <p:spPr>
          <a:xfrm>
            <a:off x="296095" y="762000"/>
            <a:ext cx="8588323" cy="5485735"/>
          </a:xfrm>
          <a:prstGeom prst="rect">
            <a:avLst/>
          </a:prstGeom>
        </p:spPr>
      </p:pic>
    </p:spTree>
    <p:extLst>
      <p:ext uri="{BB962C8B-B14F-4D97-AF65-F5344CB8AC3E}">
        <p14:creationId xmlns:p14="http://schemas.microsoft.com/office/powerpoint/2010/main" val="1631518149"/>
      </p:ext>
    </p:extLst>
  </p:cSld>
  <p:clrMapOvr>
    <a:masterClrMapping/>
  </p:clrMapOvr>
  <p:transition spd="med"/>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Shape 185"/>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41</a:t>
            </a:fld>
            <a:endParaRPr sz="1200" b="1">
              <a:solidFill>
                <a:srgbClr val="21438F"/>
              </a:solidFill>
            </a:endParaRPr>
          </a:p>
        </p:txBody>
      </p:sp>
      <p:grpSp>
        <p:nvGrpSpPr>
          <p:cNvPr id="188" name="Group 188"/>
          <p:cNvGrpSpPr/>
          <p:nvPr/>
        </p:nvGrpSpPr>
        <p:grpSpPr>
          <a:xfrm>
            <a:off x="1828800" y="584657"/>
            <a:ext cx="5486400" cy="6044743"/>
            <a:chOff x="0" y="0"/>
            <a:chExt cx="5486400" cy="6044742"/>
          </a:xfrm>
        </p:grpSpPr>
        <p:pic>
          <p:nvPicPr>
            <p:cNvPr id="186" name="image9.png"/>
            <p:cNvPicPr/>
            <p:nvPr/>
          </p:nvPicPr>
          <p:blipFill>
            <a:blip r:embed="rId3">
              <a:extLst/>
            </a:blip>
            <a:stretch>
              <a:fillRect/>
            </a:stretch>
          </p:blipFill>
          <p:spPr>
            <a:xfrm>
              <a:off x="0" y="0"/>
              <a:ext cx="5486400" cy="2081349"/>
            </a:xfrm>
            <a:prstGeom prst="rect">
              <a:avLst/>
            </a:prstGeom>
            <a:ln w="12700" cap="flat">
              <a:noFill/>
              <a:miter lim="400000"/>
            </a:ln>
            <a:effectLst/>
          </p:spPr>
        </p:pic>
        <p:pic>
          <p:nvPicPr>
            <p:cNvPr id="187" name="image10.png"/>
            <p:cNvPicPr/>
            <p:nvPr/>
          </p:nvPicPr>
          <p:blipFill>
            <a:blip r:embed="rId4">
              <a:extLst/>
            </a:blip>
            <a:stretch>
              <a:fillRect/>
            </a:stretch>
          </p:blipFill>
          <p:spPr>
            <a:xfrm>
              <a:off x="0" y="2273931"/>
              <a:ext cx="5486400" cy="3770812"/>
            </a:xfrm>
            <a:prstGeom prst="rect">
              <a:avLst/>
            </a:prstGeom>
            <a:ln w="12700" cap="flat">
              <a:noFill/>
              <a:miter lim="400000"/>
            </a:ln>
            <a:effectLst/>
          </p:spPr>
        </p:pic>
      </p:grpSp>
      <p:sp>
        <p:nvSpPr>
          <p:cNvPr id="189" name="Shape 189"/>
          <p:cNvSpPr/>
          <p:nvPr/>
        </p:nvSpPr>
        <p:spPr>
          <a:xfrm>
            <a:off x="226954" y="179343"/>
            <a:ext cx="8726607" cy="582657"/>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tabLst>
                <a:tab pos="8229600" algn="r"/>
              </a:tabLst>
              <a:defRPr b="1">
                <a:solidFill>
                  <a:srgbClr val="21438F"/>
                </a:solidFill>
                <a:latin typeface="Helvetica LT Std"/>
                <a:ea typeface="Helvetica LT Std"/>
                <a:cs typeface="Helvetica LT Std"/>
                <a:sym typeface="Helvetica LT Std"/>
              </a:defRPr>
            </a:lvl1pPr>
          </a:lstStyle>
          <a:p>
            <a:pPr lvl="0">
              <a:defRPr b="0">
                <a:solidFill>
                  <a:srgbClr val="000000"/>
                </a:solidFill>
              </a:defRPr>
            </a:pPr>
            <a:r>
              <a:rPr b="1" dirty="0">
                <a:solidFill>
                  <a:srgbClr val="21438F"/>
                </a:solidFill>
              </a:rPr>
              <a:t>Сборки в .NET</a:t>
            </a:r>
          </a:p>
        </p:txBody>
      </p:sp>
    </p:spTree>
  </p:cSld>
  <p:clrMapOvr>
    <a:masterClrMapping/>
  </p:clrMapOvr>
  <p:transition spd="med"/>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a:spLocks noGrp="1"/>
          </p:cNvSpPr>
          <p:nvPr>
            <p:ph type="title"/>
          </p:nvPr>
        </p:nvSpPr>
        <p:spPr>
          <a:xfrm>
            <a:off x="226954" y="76199"/>
            <a:ext cx="8726607" cy="365133"/>
          </a:xfrm>
          <a:prstGeom prst="rect">
            <a:avLst/>
          </a:prstGeom>
        </p:spPr>
        <p:txBody>
          <a:bodyPr lIns="0" tIns="0" rIns="0" bIns="0">
            <a:normAutofit/>
          </a:bodyPr>
          <a:lstStyle>
            <a:lvl1pPr defTabSz="886968">
              <a:tabLst>
                <a:tab pos="7975600" algn="r"/>
              </a:tabLst>
              <a:defRPr sz="1746"/>
            </a:lvl1pPr>
          </a:lstStyle>
          <a:p>
            <a:pPr lvl="0">
              <a:defRPr sz="1800" b="0">
                <a:solidFill>
                  <a:srgbClr val="000000"/>
                </a:solidFill>
              </a:defRPr>
            </a:pPr>
            <a:r>
              <a:rPr sz="1746" b="1">
                <a:solidFill>
                  <a:srgbClr val="21438F"/>
                </a:solidFill>
              </a:rPr>
              <a:t>Изучение сборок с помощью утилит ildasm. exe и Reflector</a:t>
            </a:r>
          </a:p>
        </p:txBody>
      </p:sp>
      <p:sp>
        <p:nvSpPr>
          <p:cNvPr id="291" name="Shape 29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42</a:t>
            </a:fld>
            <a:endParaRPr sz="1200" b="1">
              <a:solidFill>
                <a:srgbClr val="21438F"/>
              </a:solidFill>
            </a:endParaRPr>
          </a:p>
        </p:txBody>
      </p:sp>
      <p:grpSp>
        <p:nvGrpSpPr>
          <p:cNvPr id="294" name="Group 294"/>
          <p:cNvGrpSpPr/>
          <p:nvPr/>
        </p:nvGrpSpPr>
        <p:grpSpPr>
          <a:xfrm>
            <a:off x="177839" y="898361"/>
            <a:ext cx="8788322" cy="2377926"/>
            <a:chOff x="0" y="0"/>
            <a:chExt cx="8788320" cy="2377925"/>
          </a:xfrm>
        </p:grpSpPr>
        <p:sp>
          <p:nvSpPr>
            <p:cNvPr id="292" name="Shape 292"/>
            <p:cNvSpPr/>
            <p:nvPr/>
          </p:nvSpPr>
          <p:spPr>
            <a:xfrm>
              <a:off x="0" y="0"/>
              <a:ext cx="8788321" cy="1123165"/>
            </a:xfrm>
            <a:prstGeom prst="roundRect">
              <a:avLst>
                <a:gd name="adj" fmla="val 26772"/>
              </a:avLst>
            </a:prstGeom>
            <a:solidFill>
              <a:srgbClr val="C6D9F1"/>
            </a:solidFill>
            <a:ln w="12700" cap="flat">
              <a:solidFill>
                <a:srgbClr val="000090"/>
              </a:solid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marL="160417" marR="157479" algn="just">
                <a:tabLst>
                  <a:tab pos="279400" algn="l"/>
                </a:tabLst>
              </a:lvl1pPr>
            </a:lstStyle>
            <a:p>
              <a:pPr lvl="0"/>
              <a:r>
                <a:rPr dirty="0"/>
                <a:t>Утилита ildasm.exe, поставляемая в составе пакета .NET Framework 4 SDK, позволяет загружать любую сборку .NET и изучать ее содержимое, в том числе ассоциируемый с ней манифест, CIL-код и метаданные типов</a:t>
              </a:r>
            </a:p>
          </p:txBody>
        </p:sp>
        <p:sp>
          <p:nvSpPr>
            <p:cNvPr id="293" name="Shape 293"/>
            <p:cNvSpPr/>
            <p:nvPr/>
          </p:nvSpPr>
          <p:spPr>
            <a:xfrm>
              <a:off x="0" y="1254760"/>
              <a:ext cx="8788321" cy="1123166"/>
            </a:xfrm>
            <a:prstGeom prst="roundRect">
              <a:avLst>
                <a:gd name="adj" fmla="val 26772"/>
              </a:avLst>
            </a:prstGeom>
            <a:solidFill>
              <a:srgbClr val="C6D9F1"/>
            </a:solidFill>
            <a:ln w="12700" cap="flat">
              <a:solidFill>
                <a:srgbClr val="000090"/>
              </a:solid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lvl="1" indent="84138"/>
              <a:r>
                <a:t>NET Reflector – платная утилита для Microsoft .NET, комбинирующая браузер классов, статический анализатор и декомпилятор </a:t>
              </a:r>
            </a:p>
            <a:p>
              <a:pPr lvl="1" indent="84138"/>
              <a:r>
                <a:rPr u="sng">
                  <a:solidFill>
                    <a:srgbClr val="0000FF"/>
                  </a:solidFill>
                  <a:uFill>
                    <a:solidFill>
                      <a:srgbClr val="0000FF"/>
                    </a:solidFill>
                  </a:uFill>
                  <a:hlinkClick r:id="rId2"/>
                </a:rPr>
                <a:t>http://www.red-gate.com/products/dotnet-development/reflector/</a:t>
              </a:r>
            </a:p>
          </p:txBody>
        </p:sp>
      </p:grpSp>
      <p:sp>
        <p:nvSpPr>
          <p:cNvPr id="295" name="Shape 295"/>
          <p:cNvSpPr/>
          <p:nvPr/>
        </p:nvSpPr>
        <p:spPr>
          <a:xfrm>
            <a:off x="177839" y="2153122"/>
            <a:ext cx="8788322" cy="1123166"/>
          </a:xfrm>
          <a:prstGeom prst="roundRect">
            <a:avLst>
              <a:gd name="adj" fmla="val 26772"/>
            </a:avLst>
          </a:prstGeom>
          <a:solidFill>
            <a:srgbClr val="C6D9F1"/>
          </a:solidFill>
          <a:ln w="12700">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lIns="0" tIns="0" rIns="0" bIns="0" anchor="ctr"/>
          <a:lstStyle/>
          <a:p>
            <a:pPr lvl="1" indent="84138"/>
            <a:r>
              <a:t>NET Reflector – платная утилита для Microsoft .NET, комбинирующая браузер классов, статический анализатор и декомпилятор </a:t>
            </a:r>
          </a:p>
          <a:p>
            <a:pPr lvl="1" indent="84138"/>
            <a:r>
              <a:rPr u="sng">
                <a:solidFill>
                  <a:srgbClr val="0000FF"/>
                </a:solidFill>
                <a:uFill>
                  <a:solidFill>
                    <a:srgbClr val="0000FF"/>
                  </a:solidFill>
                </a:uFill>
                <a:hlinkClick r:id="rId2"/>
              </a:rPr>
              <a:t>http://www.red-gate.com/products/dotnet-development/reflector/</a:t>
            </a:r>
          </a:p>
        </p:txBody>
      </p:sp>
      <p:sp>
        <p:nvSpPr>
          <p:cNvPr id="296" name="Shape 296"/>
          <p:cNvSpPr/>
          <p:nvPr/>
        </p:nvSpPr>
        <p:spPr>
          <a:xfrm>
            <a:off x="177839" y="3423939"/>
            <a:ext cx="8788322" cy="1123166"/>
          </a:xfrm>
          <a:prstGeom prst="roundRect">
            <a:avLst>
              <a:gd name="adj" fmla="val 26772"/>
            </a:avLst>
          </a:prstGeom>
          <a:solidFill>
            <a:srgbClr val="C6D9F1"/>
          </a:solidFill>
          <a:ln w="12700">
            <a:solidFill>
              <a:srgbClr val="000090"/>
            </a:solidFill>
            <a:miter lim="400000"/>
          </a:ln>
          <a:effectLst>
            <a:outerShdw blurRad="190500" dist="8455" dir="5400000" rotWithShape="0">
              <a:srgbClr val="000000"/>
            </a:outerShdw>
          </a:effectLst>
          <a:extLst>
            <a:ext uri="{C572A759-6A51-4108-AA02-DFA0A04FC94B}">
              <ma14:wrappingTextBoxFlag xmlns="" xmlns:ma14="http://schemas.microsoft.com/office/mac/drawingml/2011/main" val="1"/>
            </a:ext>
          </a:extLst>
        </p:spPr>
        <p:txBody>
          <a:bodyPr lIns="0" tIns="0" rIns="0" bIns="0" anchor="ctr"/>
          <a:lstStyle/>
          <a:p>
            <a:pPr lvl="1" indent="84138"/>
            <a:r>
              <a:t>Free .NET Decompiler and Assembly Browser </a:t>
            </a:r>
            <a:r>
              <a:rPr u="sng">
                <a:solidFill>
                  <a:srgbClr val="0000FF"/>
                </a:solidFill>
                <a:uFill>
                  <a:solidFill>
                    <a:srgbClr val="0000FF"/>
                  </a:solidFill>
                </a:uFill>
                <a:hlinkClick r:id="rId3"/>
              </a:rPr>
              <a:t>https://www.jetbrains.com/decompiler/</a:t>
            </a:r>
          </a:p>
          <a:p>
            <a:pPr lvl="1" indent="84138"/>
            <a:r>
              <a:t>ILSpy is the open-source .NET assembly browser and decompiler </a:t>
            </a:r>
            <a:r>
              <a:rPr u="sng">
                <a:solidFill>
                  <a:srgbClr val="0000FF"/>
                </a:solidFill>
                <a:uFill>
                  <a:solidFill>
                    <a:srgbClr val="0000FF"/>
                  </a:solidFill>
                </a:uFill>
                <a:hlinkClick r:id="rId4"/>
              </a:rPr>
              <a:t>http://ilspy.net/</a:t>
            </a:r>
          </a:p>
        </p:txBody>
      </p:sp>
    </p:spTree>
  </p:cSld>
  <p:clrMapOvr>
    <a:masterClrMapping/>
  </p:clrMapOvr>
  <p:transition spd="med"/>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Shape 298"/>
          <p:cNvSpPr>
            <a:spLocks noGrp="1"/>
          </p:cNvSpPr>
          <p:nvPr>
            <p:ph type="title"/>
          </p:nvPr>
        </p:nvSpPr>
        <p:spPr>
          <a:xfrm>
            <a:off x="226954" y="179343"/>
            <a:ext cx="8726607" cy="365132"/>
          </a:xfrm>
          <a:prstGeom prst="rect">
            <a:avLst/>
          </a:prstGeom>
        </p:spPr>
        <p:txBody>
          <a:bodyPr lIns="0" tIns="0" rIns="0" bIns="0">
            <a:normAutofit/>
          </a:bodyPr>
          <a:lstStyle>
            <a:lvl1pPr defTabSz="886968">
              <a:tabLst>
                <a:tab pos="7975600" algn="r"/>
              </a:tabLst>
              <a:defRPr sz="1746"/>
            </a:lvl1pPr>
          </a:lstStyle>
          <a:p>
            <a:pPr lvl="0">
              <a:defRPr sz="1800" b="0">
                <a:solidFill>
                  <a:srgbClr val="000000"/>
                </a:solidFill>
              </a:defRPr>
            </a:pPr>
            <a:r>
              <a:rPr sz="1746" b="1">
                <a:solidFill>
                  <a:srgbClr val="21438F"/>
                </a:solidFill>
              </a:rPr>
              <a:t>Инструменты, предоставляемые .NET Framework</a:t>
            </a:r>
          </a:p>
        </p:txBody>
      </p:sp>
      <p:sp>
        <p:nvSpPr>
          <p:cNvPr id="299" name="Shape 29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43</a:t>
            </a:fld>
            <a:endParaRPr sz="1200" b="1">
              <a:solidFill>
                <a:srgbClr val="21438F"/>
              </a:solidFill>
            </a:endParaRPr>
          </a:p>
        </p:txBody>
      </p:sp>
      <p:grpSp>
        <p:nvGrpSpPr>
          <p:cNvPr id="306" name="Group 306"/>
          <p:cNvGrpSpPr/>
          <p:nvPr/>
        </p:nvGrpSpPr>
        <p:grpSpPr>
          <a:xfrm>
            <a:off x="811548" y="1165329"/>
            <a:ext cx="7358345" cy="1512589"/>
            <a:chOff x="0" y="0"/>
            <a:chExt cx="7358344" cy="1512587"/>
          </a:xfrm>
        </p:grpSpPr>
        <p:sp>
          <p:nvSpPr>
            <p:cNvPr id="300" name="Shape 300"/>
            <p:cNvSpPr/>
            <p:nvPr/>
          </p:nvSpPr>
          <p:spPr>
            <a:xfrm>
              <a:off x="0" y="22141"/>
              <a:ext cx="2350010" cy="658509"/>
            </a:xfrm>
            <a:prstGeom prst="roundRect">
              <a:avLst>
                <a:gd name="adj" fmla="val 7321"/>
              </a:avLst>
            </a:prstGeom>
            <a:solidFill>
              <a:srgbClr val="4F81BD"/>
            </a:solidFill>
            <a:ln w="12700" cap="flat">
              <a:noFill/>
              <a:miter lim="400000"/>
            </a:ln>
            <a:effectLst>
              <a:outerShdw blurRad="38100" dist="23000" dir="5400000" rotWithShape="0">
                <a:srgbClr val="000000">
                  <a:alpha val="35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Caspol.exe</a:t>
              </a:r>
            </a:p>
          </p:txBody>
        </p:sp>
        <p:sp>
          <p:nvSpPr>
            <p:cNvPr id="301" name="Shape 301"/>
            <p:cNvSpPr/>
            <p:nvPr/>
          </p:nvSpPr>
          <p:spPr>
            <a:xfrm>
              <a:off x="2504167" y="22141"/>
              <a:ext cx="2350010" cy="658509"/>
            </a:xfrm>
            <a:prstGeom prst="roundRect">
              <a:avLst>
                <a:gd name="adj" fmla="val 7321"/>
              </a:avLst>
            </a:prstGeom>
            <a:solidFill>
              <a:srgbClr val="4F81BD"/>
            </a:solidFill>
            <a:ln w="12700" cap="flat">
              <a:noFill/>
              <a:miter lim="400000"/>
            </a:ln>
            <a:effectLst>
              <a:outerShdw blurRad="38100" dist="23000" dir="5400000" rotWithShape="0">
                <a:srgbClr val="000000">
                  <a:alpha val="35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Makecert.exe</a:t>
              </a:r>
            </a:p>
          </p:txBody>
        </p:sp>
        <p:sp>
          <p:nvSpPr>
            <p:cNvPr id="302" name="Shape 302"/>
            <p:cNvSpPr/>
            <p:nvPr/>
          </p:nvSpPr>
          <p:spPr>
            <a:xfrm>
              <a:off x="2504167" y="854079"/>
              <a:ext cx="2350010" cy="658509"/>
            </a:xfrm>
            <a:prstGeom prst="roundRect">
              <a:avLst>
                <a:gd name="adj" fmla="val 7321"/>
              </a:avLst>
            </a:prstGeom>
            <a:solidFill>
              <a:srgbClr val="4F81BD"/>
            </a:solidFill>
            <a:ln w="12700" cap="flat">
              <a:noFill/>
              <a:miter lim="400000"/>
            </a:ln>
            <a:effectLst>
              <a:outerShdw blurRad="38100" dist="23000" dir="5400000" rotWithShape="0">
                <a:srgbClr val="000000">
                  <a:alpha val="35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Ngen.exe</a:t>
              </a:r>
            </a:p>
          </p:txBody>
        </p:sp>
        <p:sp>
          <p:nvSpPr>
            <p:cNvPr id="303" name="Shape 303"/>
            <p:cNvSpPr/>
            <p:nvPr/>
          </p:nvSpPr>
          <p:spPr>
            <a:xfrm>
              <a:off x="0" y="854079"/>
              <a:ext cx="2350010" cy="658509"/>
            </a:xfrm>
            <a:prstGeom prst="roundRect">
              <a:avLst>
                <a:gd name="adj" fmla="val 7321"/>
              </a:avLst>
            </a:prstGeom>
            <a:solidFill>
              <a:srgbClr val="4F81BD"/>
            </a:solidFill>
            <a:ln w="12700" cap="flat">
              <a:noFill/>
              <a:miter lim="400000"/>
            </a:ln>
            <a:effectLst>
              <a:outerShdw blurRad="38100" dist="23000" dir="5400000" rotWithShape="0">
                <a:srgbClr val="000000">
                  <a:alpha val="35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Gacutil.exe</a:t>
              </a:r>
            </a:p>
          </p:txBody>
        </p:sp>
        <p:sp>
          <p:nvSpPr>
            <p:cNvPr id="304" name="Shape 304"/>
            <p:cNvSpPr/>
            <p:nvPr/>
          </p:nvSpPr>
          <p:spPr>
            <a:xfrm>
              <a:off x="5008334" y="0"/>
              <a:ext cx="2350011" cy="658509"/>
            </a:xfrm>
            <a:prstGeom prst="roundRect">
              <a:avLst>
                <a:gd name="adj" fmla="val 7321"/>
              </a:avLst>
            </a:prstGeom>
            <a:solidFill>
              <a:srgbClr val="4F81BD"/>
            </a:solidFill>
            <a:ln w="12700" cap="flat">
              <a:noFill/>
              <a:miter lim="400000"/>
            </a:ln>
            <a:effectLst>
              <a:outerShdw blurRad="38100" dist="23000" dir="5400000" rotWithShape="0">
                <a:srgbClr val="000000">
                  <a:alpha val="35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Ildasm.exe</a:t>
              </a:r>
            </a:p>
          </p:txBody>
        </p:sp>
        <p:sp>
          <p:nvSpPr>
            <p:cNvPr id="305" name="Shape 305"/>
            <p:cNvSpPr/>
            <p:nvPr/>
          </p:nvSpPr>
          <p:spPr>
            <a:xfrm>
              <a:off x="5008334" y="831938"/>
              <a:ext cx="2350011" cy="658509"/>
            </a:xfrm>
            <a:prstGeom prst="roundRect">
              <a:avLst>
                <a:gd name="adj" fmla="val 7321"/>
              </a:avLst>
            </a:prstGeom>
            <a:solidFill>
              <a:srgbClr val="4F81BD"/>
            </a:solidFill>
            <a:ln w="12700" cap="flat">
              <a:noFill/>
              <a:miter lim="400000"/>
            </a:ln>
            <a:effectLst>
              <a:outerShdw blurRad="38100" dist="23000" dir="5400000" rotWithShape="0">
                <a:srgbClr val="000000">
                  <a:alpha val="35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2000" b="1">
                  <a:solidFill>
                    <a:srgbClr val="FFFFFF"/>
                  </a:solidFill>
                </a:defRPr>
              </a:lvl1pPr>
            </a:lstStyle>
            <a:p>
              <a:pPr lvl="0">
                <a:defRPr sz="1800" b="0">
                  <a:solidFill>
                    <a:srgbClr val="000000"/>
                  </a:solidFill>
                </a:defRPr>
              </a:pPr>
              <a:r>
                <a:rPr sz="2000" b="1">
                  <a:solidFill>
                    <a:srgbClr val="FFFFFF"/>
                  </a:solidFill>
                </a:rPr>
                <a:t>Sn.exe</a:t>
              </a:r>
            </a:p>
          </p:txBody>
        </p:sp>
      </p:grpSp>
      <p:sp>
        <p:nvSpPr>
          <p:cNvPr id="2" name="Rectangle 1"/>
          <p:cNvSpPr/>
          <p:nvPr/>
        </p:nvSpPr>
        <p:spPr>
          <a:xfrm>
            <a:off x="226954" y="5849034"/>
            <a:ext cx="8091546" cy="369332"/>
          </a:xfrm>
          <a:prstGeom prst="rect">
            <a:avLst/>
          </a:prstGeom>
        </p:spPr>
        <p:txBody>
          <a:bodyPr wrap="square">
            <a:spAutoFit/>
          </a:bodyPr>
          <a:lstStyle/>
          <a:p>
            <a:r>
              <a:rPr lang="en-US" dirty="0">
                <a:hlinkClick r:id="rId2"/>
              </a:rPr>
              <a:t>https://msdn.microsoft.com/ru-ru/library/d9kh6s92(v=vs.110).</a:t>
            </a:r>
            <a:r>
              <a:rPr lang="en-US" dirty="0" smtClean="0">
                <a:hlinkClick r:id="rId2"/>
              </a:rPr>
              <a:t>aspx</a:t>
            </a:r>
            <a:r>
              <a:rPr lang="en-US" dirty="0" smtClean="0"/>
              <a:t> </a:t>
            </a:r>
            <a:endParaRPr lang="en-US" dirty="0"/>
          </a:p>
        </p:txBody>
      </p:sp>
    </p:spTree>
  </p:cSld>
  <p:clrMapOvr>
    <a:masterClrMapping/>
  </p:clrMapOvr>
  <p:transition spd="med"/>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Shape 308"/>
          <p:cNvSpPr>
            <a:spLocks noGrp="1"/>
          </p:cNvSpPr>
          <p:nvPr>
            <p:ph type="title"/>
          </p:nvPr>
        </p:nvSpPr>
        <p:spPr>
          <a:xfrm>
            <a:off x="226954" y="179343"/>
            <a:ext cx="8726607" cy="365132"/>
          </a:xfrm>
          <a:prstGeom prst="rect">
            <a:avLst/>
          </a:prstGeom>
        </p:spPr>
        <p:txBody>
          <a:bodyPr lIns="0" tIns="0" rIns="0" bIns="0">
            <a:normAutofit/>
          </a:bodyPr>
          <a:lstStyle>
            <a:lvl1pPr defTabSz="886968">
              <a:tabLst>
                <a:tab pos="7975600" algn="r"/>
              </a:tabLst>
              <a:defRPr sz="1746"/>
            </a:lvl1pPr>
          </a:lstStyle>
          <a:p>
            <a:pPr lvl="0">
              <a:defRPr sz="1800" b="0">
                <a:solidFill>
                  <a:srgbClr val="000000"/>
                </a:solidFill>
              </a:defRPr>
            </a:pPr>
            <a:r>
              <a:rPr sz="1746" b="1">
                <a:solidFill>
                  <a:srgbClr val="21438F"/>
                </a:solidFill>
              </a:rPr>
              <a:t>Инструменты, предоставляемые .NET Framework</a:t>
            </a:r>
          </a:p>
        </p:txBody>
      </p:sp>
      <p:sp>
        <p:nvSpPr>
          <p:cNvPr id="309" name="Shape 30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44</a:t>
            </a:fld>
            <a:endParaRPr sz="1200" b="1">
              <a:solidFill>
                <a:srgbClr val="21438F"/>
              </a:solidFill>
            </a:endParaRPr>
          </a:p>
        </p:txBody>
      </p:sp>
      <p:graphicFrame>
        <p:nvGraphicFramePr>
          <p:cNvPr id="310" name="Table 310"/>
          <p:cNvGraphicFramePr/>
          <p:nvPr/>
        </p:nvGraphicFramePr>
        <p:xfrm>
          <a:off x="266700" y="975539"/>
          <a:ext cx="8623299" cy="5066781"/>
        </p:xfrm>
        <a:graphic>
          <a:graphicData uri="http://schemas.openxmlformats.org/drawingml/2006/table">
            <a:tbl>
              <a:tblPr firstRow="1">
                <a:tableStyleId>{4C3C2611-4C71-4FC5-86AE-919BDF0F9419}</a:tableStyleId>
              </a:tblPr>
              <a:tblGrid>
                <a:gridCol w="3281432">
                  <a:extLst>
                    <a:ext uri="{9D8B030D-6E8A-4147-A177-3AD203B41FA5}">
                      <a16:colId xmlns:a16="http://schemas.microsoft.com/office/drawing/2014/main" val="20000"/>
                    </a:ext>
                  </a:extLst>
                </a:gridCol>
                <a:gridCol w="5341867">
                  <a:extLst>
                    <a:ext uri="{9D8B030D-6E8A-4147-A177-3AD203B41FA5}">
                      <a16:colId xmlns:a16="http://schemas.microsoft.com/office/drawing/2014/main" val="20001"/>
                    </a:ext>
                  </a:extLst>
                </a:gridCol>
              </a:tblGrid>
              <a:tr h="333246">
                <a:tc>
                  <a:txBody>
                    <a:bodyPr/>
                    <a:lstStyle/>
                    <a:p>
                      <a:pPr lvl="0" algn="ctr">
                        <a:defRPr sz="1800" b="0" i="0"/>
                      </a:pPr>
                      <a:r>
                        <a:rPr sz="1700"/>
                        <a:t>Инструмент</a:t>
                      </a:r>
                    </a:p>
                  </a:txBody>
                  <a:tcPr marL="63500" marR="63500" marT="63500" marB="63500" horzOverflow="overflow">
                    <a:lnT w="12700">
                      <a:miter lim="400000"/>
                    </a:lnT>
                    <a:lnB w="12700">
                      <a:miter lim="400000"/>
                    </a:lnB>
                  </a:tcPr>
                </a:tc>
                <a:tc>
                  <a:txBody>
                    <a:bodyPr/>
                    <a:lstStyle/>
                    <a:p>
                      <a:pPr lvl="0" algn="ctr">
                        <a:defRPr sz="1800" b="0" i="0"/>
                      </a:pPr>
                      <a:r>
                        <a:rPr sz="1700"/>
                        <a:t>Описание</a:t>
                      </a:r>
                    </a:p>
                  </a:txBody>
                  <a:tcPr marL="63500" marR="63500" marT="63500" marB="63500" horzOverflow="overflow">
                    <a:lnT w="12700">
                      <a:miter lim="400000"/>
                    </a:lnT>
                    <a:lnB w="12700">
                      <a:miter lim="400000"/>
                    </a:lnB>
                  </a:tcPr>
                </a:tc>
                <a:extLst>
                  <a:ext uri="{0D108BD9-81ED-4DB2-BD59-A6C34878D82A}">
                    <a16:rowId xmlns:a16="http://schemas.microsoft.com/office/drawing/2014/main" val="10000"/>
                  </a:ext>
                </a:extLst>
              </a:tr>
              <a:tr h="1587152">
                <a:tc>
                  <a:txBody>
                    <a:bodyPr/>
                    <a:lstStyle/>
                    <a:p>
                      <a:pPr lvl="0" algn="l">
                        <a:defRPr sz="1800" b="0" i="0"/>
                      </a:pPr>
                      <a:r>
                        <a:rPr sz="1700"/>
                        <a:t>Code Access Security Policy Tool</a:t>
                      </a:r>
                    </a:p>
                    <a:p>
                      <a:pPr lvl="0" algn="l">
                        <a:defRPr sz="1800" b="0" i="0"/>
                      </a:pPr>
                      <a:r>
                        <a:rPr sz="1700"/>
                        <a:t>(Caspol.exe)</a:t>
                      </a:r>
                    </a:p>
                  </a:txBody>
                  <a:tcPr marL="63500" marR="63500" marT="63500" marB="63500" horzOverflow="overflow">
                    <a:lnT w="12700">
                      <a:miter lim="400000"/>
                    </a:lnT>
                  </a:tcPr>
                </a:tc>
                <a:tc>
                  <a:txBody>
                    <a:bodyPr/>
                    <a:lstStyle/>
                    <a:p>
                      <a:pPr lvl="0" algn="just">
                        <a:defRPr sz="1800" b="0" i="0"/>
                      </a:pPr>
                      <a:r>
                        <a:rPr sz="1700"/>
                        <a:t>Позволяет пользователям и администраторам изменять политику безопасности на уровне компьютера, пользователя и предприятия Может включать определение пользовательского набора разрешений и добавления сборки в полный список доверия. </a:t>
                      </a:r>
                    </a:p>
                  </a:txBody>
                  <a:tcPr marL="63500" marR="63500" marT="63500" marB="63500" horzOverflow="overflow">
                    <a:lnT w="12700">
                      <a:miter lim="400000"/>
                    </a:lnT>
                  </a:tcPr>
                </a:tc>
                <a:extLst>
                  <a:ext uri="{0D108BD9-81ED-4DB2-BD59-A6C34878D82A}">
                    <a16:rowId xmlns:a16="http://schemas.microsoft.com/office/drawing/2014/main" val="10001"/>
                  </a:ext>
                </a:extLst>
              </a:tr>
              <a:tr h="2999221">
                <a:tc>
                  <a:txBody>
                    <a:bodyPr/>
                    <a:lstStyle/>
                    <a:p>
                      <a:pPr lvl="0" algn="l">
                        <a:defRPr sz="1800" b="0" i="0"/>
                      </a:pPr>
                      <a:r>
                        <a:rPr sz="1700"/>
                        <a:t>Certificate Creation Tool</a:t>
                      </a:r>
                    </a:p>
                    <a:p>
                      <a:pPr lvl="0" algn="l">
                        <a:defRPr sz="1800" b="0" i="0"/>
                      </a:pPr>
                      <a:r>
                        <a:rPr sz="1700"/>
                        <a:t>(Makecert.exe)</a:t>
                      </a:r>
                    </a:p>
                  </a:txBody>
                  <a:tcPr marL="63500" marR="63500" marT="63500" marB="63500" horzOverflow="overflow">
                    <a:noFill/>
                  </a:tcPr>
                </a:tc>
                <a:tc>
                  <a:txBody>
                    <a:bodyPr/>
                    <a:lstStyle/>
                    <a:p>
                      <a:pPr lvl="0" algn="just">
                        <a:defRPr sz="1800" b="0" i="0"/>
                      </a:pPr>
                      <a:r>
                        <a:rPr sz="1700"/>
                        <a:t>Позволяет пользователям создавать сертификаты X.509, предназначенные исключительно для тестирования. Этот инструмент создает пару из открытого и закрытого ключей для цифровой подписи и помещает ее в файл сертификата. Он также привязывает пару ключей к указанному имени издателя и создает сертификат X.509, который связывает заданное пользователем имя с открытым ключом пары. Как правило, эти сертификаты можно использовать для подписания сборки и определения Secure Sockets Layer (SSL) соединений.</a:t>
                      </a:r>
                    </a:p>
                  </a:txBody>
                  <a:tcPr marL="63500" marR="63500" marT="63500" marB="63500" horzOverflow="overflow">
                    <a:noFill/>
                  </a:tcPr>
                </a:tc>
                <a:extLst>
                  <a:ext uri="{0D108BD9-81ED-4DB2-BD59-A6C34878D82A}">
                    <a16:rowId xmlns:a16="http://schemas.microsoft.com/office/drawing/2014/main" val="10002"/>
                  </a:ext>
                </a:extLst>
              </a:tr>
            </a:tbl>
          </a:graphicData>
        </a:graphic>
      </p:graphicFrame>
    </p:spTree>
  </p:cSld>
  <p:clrMapOvr>
    <a:masterClrMapping/>
  </p:clrMapOvr>
  <p:transition spd="med"/>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Shape 312"/>
          <p:cNvSpPr>
            <a:spLocks noGrp="1"/>
          </p:cNvSpPr>
          <p:nvPr>
            <p:ph type="title"/>
          </p:nvPr>
        </p:nvSpPr>
        <p:spPr>
          <a:xfrm>
            <a:off x="226954" y="179343"/>
            <a:ext cx="8726607" cy="365132"/>
          </a:xfrm>
          <a:prstGeom prst="rect">
            <a:avLst/>
          </a:prstGeom>
        </p:spPr>
        <p:txBody>
          <a:bodyPr lIns="0" tIns="0" rIns="0" bIns="0">
            <a:normAutofit/>
          </a:bodyPr>
          <a:lstStyle>
            <a:lvl1pPr defTabSz="886968">
              <a:tabLst>
                <a:tab pos="7975600" algn="r"/>
              </a:tabLst>
              <a:defRPr sz="1746"/>
            </a:lvl1pPr>
          </a:lstStyle>
          <a:p>
            <a:pPr lvl="0">
              <a:defRPr sz="1800" b="0">
                <a:solidFill>
                  <a:srgbClr val="000000"/>
                </a:solidFill>
              </a:defRPr>
            </a:pPr>
            <a:r>
              <a:rPr sz="1746" b="1">
                <a:solidFill>
                  <a:srgbClr val="21438F"/>
                </a:solidFill>
              </a:rPr>
              <a:t>Инструменты, предоставляемые .NET Framework</a:t>
            </a:r>
          </a:p>
        </p:txBody>
      </p:sp>
      <p:sp>
        <p:nvSpPr>
          <p:cNvPr id="313" name="Shape 31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45</a:t>
            </a:fld>
            <a:endParaRPr sz="1200" b="1">
              <a:solidFill>
                <a:srgbClr val="21438F"/>
              </a:solidFill>
            </a:endParaRPr>
          </a:p>
        </p:txBody>
      </p:sp>
      <p:graphicFrame>
        <p:nvGraphicFramePr>
          <p:cNvPr id="314" name="Table 314"/>
          <p:cNvGraphicFramePr/>
          <p:nvPr/>
        </p:nvGraphicFramePr>
        <p:xfrm>
          <a:off x="304800" y="726440"/>
          <a:ext cx="8623299" cy="4968591"/>
        </p:xfrm>
        <a:graphic>
          <a:graphicData uri="http://schemas.openxmlformats.org/drawingml/2006/table">
            <a:tbl>
              <a:tblPr firstRow="1">
                <a:tableStyleId>{4C3C2611-4C71-4FC5-86AE-919BDF0F9419}</a:tableStyleId>
              </a:tblPr>
              <a:tblGrid>
                <a:gridCol w="3205120">
                  <a:extLst>
                    <a:ext uri="{9D8B030D-6E8A-4147-A177-3AD203B41FA5}">
                      <a16:colId xmlns:a16="http://schemas.microsoft.com/office/drawing/2014/main" val="20000"/>
                    </a:ext>
                  </a:extLst>
                </a:gridCol>
                <a:gridCol w="5418179">
                  <a:extLst>
                    <a:ext uri="{9D8B030D-6E8A-4147-A177-3AD203B41FA5}">
                      <a16:colId xmlns:a16="http://schemas.microsoft.com/office/drawing/2014/main" val="20001"/>
                    </a:ext>
                  </a:extLst>
                </a:gridCol>
              </a:tblGrid>
              <a:tr h="375505">
                <a:tc>
                  <a:txBody>
                    <a:bodyPr/>
                    <a:lstStyle/>
                    <a:p>
                      <a:pPr lvl="0" algn="ctr">
                        <a:defRPr sz="1800" b="0" i="0"/>
                      </a:pPr>
                      <a:r>
                        <a:rPr sz="1700"/>
                        <a:t>Инструмент</a:t>
                      </a:r>
                    </a:p>
                  </a:txBody>
                  <a:tcPr marL="63500" marR="63500" marT="63500" marB="63500" horzOverflow="overflow">
                    <a:lnT w="12700">
                      <a:miter lim="400000"/>
                    </a:lnT>
                    <a:lnB w="12700">
                      <a:miter lim="400000"/>
                    </a:lnB>
                  </a:tcPr>
                </a:tc>
                <a:tc>
                  <a:txBody>
                    <a:bodyPr/>
                    <a:lstStyle/>
                    <a:p>
                      <a:pPr lvl="0" algn="just">
                        <a:defRPr sz="1800" b="0" i="0"/>
                      </a:pPr>
                      <a:r>
                        <a:rPr sz="1700"/>
                        <a:t>Описание</a:t>
                      </a:r>
                    </a:p>
                  </a:txBody>
                  <a:tcPr marL="63500" marR="63500" marT="63500" marB="63500" horzOverflow="overflow">
                    <a:lnT w="12700">
                      <a:miter lim="400000"/>
                    </a:lnT>
                    <a:lnB w="12700">
                      <a:miter lim="400000"/>
                    </a:lnB>
                  </a:tcPr>
                </a:tc>
                <a:extLst>
                  <a:ext uri="{0D108BD9-81ED-4DB2-BD59-A6C34878D82A}">
                    <a16:rowId xmlns:a16="http://schemas.microsoft.com/office/drawing/2014/main" val="10000"/>
                  </a:ext>
                </a:extLst>
              </a:tr>
              <a:tr h="1476983">
                <a:tc>
                  <a:txBody>
                    <a:bodyPr/>
                    <a:lstStyle/>
                    <a:p>
                      <a:pPr lvl="0" algn="l">
                        <a:defRPr sz="1800" b="0" i="0"/>
                      </a:pPr>
                      <a:r>
                        <a:rPr sz="1700"/>
                        <a:t>Global Assembly Cache Tool</a:t>
                      </a:r>
                    </a:p>
                    <a:p>
                      <a:pPr lvl="0" algn="l">
                        <a:defRPr sz="1800" b="0" i="0"/>
                      </a:pPr>
                      <a:r>
                        <a:rPr sz="1700"/>
                        <a:t>(Gacutil.exe)</a:t>
                      </a:r>
                    </a:p>
                  </a:txBody>
                  <a:tcPr marL="63500" marR="63500" marT="63500" marB="63500" horzOverflow="overflow">
                    <a:lnT w="12700">
                      <a:miter lim="400000"/>
                    </a:lnT>
                  </a:tcPr>
                </a:tc>
                <a:tc>
                  <a:txBody>
                    <a:bodyPr/>
                    <a:lstStyle/>
                    <a:p>
                      <a:pPr lvl="0" algn="just">
                        <a:defRPr sz="1800" b="0" i="0"/>
                      </a:pPr>
                      <a:r>
                        <a:rPr sz="1700"/>
                        <a:t>Позволяет пользователям просматривать содержимое глобального кэша сборок и кэша загрузки, а также управлять ими. С помощью этого инструмента можно добавлять и удалять сбороки в GAC, для того, чтобы приложения могли получать к ним доступ.</a:t>
                      </a:r>
                    </a:p>
                  </a:txBody>
                  <a:tcPr marL="63500" marR="63500" marT="63500" marB="63500" horzOverflow="overflow">
                    <a:lnT w="12700">
                      <a:miter lim="400000"/>
                    </a:lnT>
                  </a:tcPr>
                </a:tc>
                <a:extLst>
                  <a:ext uri="{0D108BD9-81ED-4DB2-BD59-A6C34878D82A}">
                    <a16:rowId xmlns:a16="http://schemas.microsoft.com/office/drawing/2014/main" val="10001"/>
                  </a:ext>
                </a:extLst>
              </a:tr>
              <a:tr h="3105528">
                <a:tc>
                  <a:txBody>
                    <a:bodyPr/>
                    <a:lstStyle/>
                    <a:p>
                      <a:pPr lvl="0" algn="l">
                        <a:defRPr sz="1800" b="0" i="0"/>
                      </a:pPr>
                      <a:r>
                        <a:rPr sz="1700"/>
                        <a:t>Native Image Generator</a:t>
                      </a:r>
                    </a:p>
                    <a:p>
                      <a:pPr lvl="0" algn="l">
                        <a:defRPr sz="1800" b="0" i="0"/>
                      </a:pPr>
                      <a:r>
                        <a:rPr sz="1700"/>
                        <a:t>(Ngen.exe)</a:t>
                      </a:r>
                    </a:p>
                  </a:txBody>
                  <a:tcPr marL="63500" marR="63500" marT="63500" marB="63500" horzOverflow="overflow">
                    <a:noFill/>
                  </a:tcPr>
                </a:tc>
                <a:tc>
                  <a:txBody>
                    <a:bodyPr/>
                    <a:lstStyle/>
                    <a:p>
                      <a:pPr lvl="0" algn="just">
                        <a:defRPr sz="1800" b="0" i="0"/>
                      </a:pPr>
                      <a:r>
                        <a:rPr sz="1700"/>
                        <a:t>Генератор образов в машинном коде (Native Image Generator) — это средство повышения быстродействия управляемых приложений. Ngen.exe создает образы в машинном коде, представляющие собой файлы, содержащие компилированный специфический для процессора машинный код, и устанавливает их в кэш образов в машинном коде на локальном компьютере. Среда выполнения может использовать образы в машинном коде, находящиеся в кэше, вместо использования JIT-компилятора для компиляции исходной сборки.</a:t>
                      </a:r>
                    </a:p>
                  </a:txBody>
                  <a:tcPr marL="63500" marR="63500" marT="63500" marB="63500" horzOverflow="overflow">
                    <a:noFill/>
                  </a:tcPr>
                </a:tc>
                <a:extLst>
                  <a:ext uri="{0D108BD9-81ED-4DB2-BD59-A6C34878D82A}">
                    <a16:rowId xmlns:a16="http://schemas.microsoft.com/office/drawing/2014/main" val="10002"/>
                  </a:ext>
                </a:extLst>
              </a:tr>
            </a:tbl>
          </a:graphicData>
        </a:graphic>
      </p:graphicFrame>
    </p:spTree>
  </p:cSld>
  <p:clrMapOvr>
    <a:masterClrMapping/>
  </p:clrMapOvr>
  <p:transition spd="med"/>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Shape 316"/>
          <p:cNvSpPr>
            <a:spLocks noGrp="1"/>
          </p:cNvSpPr>
          <p:nvPr>
            <p:ph type="title"/>
          </p:nvPr>
        </p:nvSpPr>
        <p:spPr>
          <a:xfrm>
            <a:off x="226954" y="179343"/>
            <a:ext cx="8726607" cy="365132"/>
          </a:xfrm>
          <a:prstGeom prst="rect">
            <a:avLst/>
          </a:prstGeom>
        </p:spPr>
        <p:txBody>
          <a:bodyPr lIns="0" tIns="0" rIns="0" bIns="0">
            <a:normAutofit/>
          </a:bodyPr>
          <a:lstStyle>
            <a:lvl1pPr defTabSz="886968">
              <a:tabLst>
                <a:tab pos="7975600" algn="r"/>
              </a:tabLst>
              <a:defRPr sz="1746"/>
            </a:lvl1pPr>
          </a:lstStyle>
          <a:p>
            <a:pPr lvl="0">
              <a:defRPr sz="1800" b="0">
                <a:solidFill>
                  <a:srgbClr val="000000"/>
                </a:solidFill>
              </a:defRPr>
            </a:pPr>
            <a:r>
              <a:rPr sz="1746" b="1">
                <a:solidFill>
                  <a:srgbClr val="21438F"/>
                </a:solidFill>
              </a:rPr>
              <a:t>Инструменты, предоставляемые .NET Framework</a:t>
            </a:r>
          </a:p>
        </p:txBody>
      </p:sp>
      <p:sp>
        <p:nvSpPr>
          <p:cNvPr id="317" name="Shape 31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46</a:t>
            </a:fld>
            <a:endParaRPr sz="1200" b="1">
              <a:solidFill>
                <a:srgbClr val="21438F"/>
              </a:solidFill>
            </a:endParaRPr>
          </a:p>
        </p:txBody>
      </p:sp>
      <p:graphicFrame>
        <p:nvGraphicFramePr>
          <p:cNvPr id="318" name="Table 318"/>
          <p:cNvGraphicFramePr/>
          <p:nvPr/>
        </p:nvGraphicFramePr>
        <p:xfrm>
          <a:off x="304800" y="609601"/>
          <a:ext cx="8623299" cy="5129676"/>
        </p:xfrm>
        <a:graphic>
          <a:graphicData uri="http://schemas.openxmlformats.org/drawingml/2006/table">
            <a:tbl>
              <a:tblPr firstRow="1">
                <a:tableStyleId>{4C3C2611-4C71-4FC5-86AE-919BDF0F9419}</a:tableStyleId>
              </a:tblPr>
              <a:tblGrid>
                <a:gridCol w="3052495">
                  <a:extLst>
                    <a:ext uri="{9D8B030D-6E8A-4147-A177-3AD203B41FA5}">
                      <a16:colId xmlns:a16="http://schemas.microsoft.com/office/drawing/2014/main" val="20000"/>
                    </a:ext>
                  </a:extLst>
                </a:gridCol>
                <a:gridCol w="5570804">
                  <a:extLst>
                    <a:ext uri="{9D8B030D-6E8A-4147-A177-3AD203B41FA5}">
                      <a16:colId xmlns:a16="http://schemas.microsoft.com/office/drawing/2014/main" val="20001"/>
                    </a:ext>
                  </a:extLst>
                </a:gridCol>
              </a:tblGrid>
              <a:tr h="365546">
                <a:tc>
                  <a:txBody>
                    <a:bodyPr/>
                    <a:lstStyle/>
                    <a:p>
                      <a:pPr lvl="0" algn="ctr">
                        <a:defRPr sz="1800" b="0" i="0"/>
                      </a:pPr>
                      <a:r>
                        <a:rPr sz="1700"/>
                        <a:t>Инструмент</a:t>
                      </a:r>
                    </a:p>
                  </a:txBody>
                  <a:tcPr marL="63500" marR="63500" marT="63500" marB="63500" anchor="ctr" horzOverflow="overflow">
                    <a:lnT w="12700">
                      <a:miter lim="400000"/>
                    </a:lnT>
                    <a:lnB w="12700">
                      <a:miter lim="400000"/>
                    </a:lnB>
                  </a:tcPr>
                </a:tc>
                <a:tc>
                  <a:txBody>
                    <a:bodyPr/>
                    <a:lstStyle/>
                    <a:p>
                      <a:pPr lvl="0" algn="ctr">
                        <a:defRPr sz="1800" b="0" i="0"/>
                      </a:pPr>
                      <a:r>
                        <a:rPr sz="1700"/>
                        <a:t>Описание</a:t>
                      </a:r>
                    </a:p>
                  </a:txBody>
                  <a:tcPr marL="63500" marR="63500" marT="63500" marB="63500" anchor="ctr" horzOverflow="overflow">
                    <a:lnT w="12700">
                      <a:miter lim="400000"/>
                    </a:lnT>
                    <a:lnB w="12700">
                      <a:miter lim="400000"/>
                    </a:lnB>
                  </a:tcPr>
                </a:tc>
                <a:extLst>
                  <a:ext uri="{0D108BD9-81ED-4DB2-BD59-A6C34878D82A}">
                    <a16:rowId xmlns:a16="http://schemas.microsoft.com/office/drawing/2014/main" val="10000"/>
                  </a:ext>
                </a:extLst>
              </a:tr>
              <a:tr h="3320930">
                <a:tc>
                  <a:txBody>
                    <a:bodyPr/>
                    <a:lstStyle/>
                    <a:p>
                      <a:pPr lvl="0" algn="l">
                        <a:defRPr sz="1800" b="0" i="0"/>
                      </a:pPr>
                      <a:r>
                        <a:rPr sz="1700"/>
                        <a:t>MSIL Disassembler</a:t>
                      </a:r>
                    </a:p>
                    <a:p>
                      <a:pPr lvl="0" algn="l">
                        <a:defRPr sz="1800" b="0" i="0"/>
                      </a:pPr>
                      <a:r>
                        <a:rPr sz="1700"/>
                        <a:t>(Ildasm.exe)</a:t>
                      </a:r>
                    </a:p>
                  </a:txBody>
                  <a:tcPr marL="63500" marR="63500" marT="63500" marB="63500" horzOverflow="overflow">
                    <a:lnT w="12700">
                      <a:miter lim="400000"/>
                    </a:lnT>
                  </a:tcPr>
                </a:tc>
                <a:tc>
                  <a:txBody>
                    <a:bodyPr/>
                    <a:lstStyle/>
                    <a:p>
                      <a:pPr lvl="0" algn="just">
                        <a:defRPr sz="1800" b="0" i="0"/>
                      </a:pPr>
                      <a:r>
                        <a:rPr sz="1700"/>
                        <a:t>MSIL Disassembler является парным инструментом к ассемблеру MSIL (Ilasm.exe). Ildasm.exe принимает входной исполняемый файл (РЕ-файл). Содержащий код на языке MSIL, и создает на его основе текстовый файл, который може служить входным для программы Ilasm.exe. Можно использовать Ildasm.exeдля просмотра промежуточного языка MSIL в файле. Если анализируемый файл является сборкой, то эти данные могут включать в себя атрибуты сборки, а также ссылки на другие модули и сборки. Эти данные полезны для определения того, является ли файл сборкой или частью сборки и имеет ли он ссылки на другие модули и сборки.</a:t>
                      </a:r>
                    </a:p>
                  </a:txBody>
                  <a:tcPr marL="63500" marR="63500" marT="63500" marB="63500" horzOverflow="overflow">
                    <a:lnT w="12700">
                      <a:miter lim="400000"/>
                    </a:lnT>
                  </a:tcPr>
                </a:tc>
                <a:extLst>
                  <a:ext uri="{0D108BD9-81ED-4DB2-BD59-A6C34878D82A}">
                    <a16:rowId xmlns:a16="http://schemas.microsoft.com/office/drawing/2014/main" val="10001"/>
                  </a:ext>
                </a:extLst>
              </a:tr>
              <a:tr h="1422666">
                <a:tc>
                  <a:txBody>
                    <a:bodyPr/>
                    <a:lstStyle/>
                    <a:p>
                      <a:pPr lvl="0" algn="l">
                        <a:defRPr sz="1800" b="0" i="0"/>
                      </a:pPr>
                      <a:r>
                        <a:rPr sz="1700"/>
                        <a:t>Strong Name Tool</a:t>
                      </a:r>
                    </a:p>
                    <a:p>
                      <a:pPr lvl="0" algn="l">
                        <a:defRPr sz="1800" b="0" i="0"/>
                      </a:pPr>
                      <a:r>
                        <a:rPr sz="1700"/>
                        <a:t>(Sn.exe)</a:t>
                      </a:r>
                    </a:p>
                  </a:txBody>
                  <a:tcPr marL="63500" marR="63500" marT="63500" marB="63500" horzOverflow="overflow">
                    <a:noFill/>
                  </a:tcPr>
                </a:tc>
                <a:tc>
                  <a:txBody>
                    <a:bodyPr/>
                    <a:lstStyle/>
                    <a:p>
                      <a:pPr lvl="0" algn="just">
                        <a:defRPr sz="1800" b="0" i="0"/>
                      </a:pPr>
                      <a:r>
                        <a:rPr sz="1700"/>
                        <a:t>Позволяет пользователям подписывать сборки строгими именами. Strong Name Tool включает в себя команды для создания новой пары ключей, извлечения открытого ключа из пары ключей и верификации сборки.</a:t>
                      </a:r>
                    </a:p>
                  </a:txBody>
                  <a:tcPr marL="63500" marR="63500" marT="63500" marB="63500" horzOverflow="overflow">
                    <a:noFill/>
                  </a:tcPr>
                </a:tc>
                <a:extLst>
                  <a:ext uri="{0D108BD9-81ED-4DB2-BD59-A6C34878D82A}">
                    <a16:rowId xmlns:a16="http://schemas.microsoft.com/office/drawing/2014/main" val="10002"/>
                  </a:ext>
                </a:extLst>
              </a:tr>
            </a:tbl>
          </a:graphicData>
        </a:graphic>
      </p:graphicFrame>
    </p:spTree>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 name="Shape 54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47</a:t>
            </a:fld>
            <a:endParaRPr sz="1200" b="1">
              <a:solidFill>
                <a:srgbClr val="21438F"/>
              </a:solidFill>
            </a:endParaRPr>
          </a:p>
        </p:txBody>
      </p:sp>
      <p:grpSp>
        <p:nvGrpSpPr>
          <p:cNvPr id="552" name="Group 552"/>
          <p:cNvGrpSpPr/>
          <p:nvPr/>
        </p:nvGrpSpPr>
        <p:grpSpPr>
          <a:xfrm>
            <a:off x="317499" y="754837"/>
            <a:ext cx="8610601" cy="762001"/>
            <a:chOff x="0" y="0"/>
            <a:chExt cx="8610600" cy="762000"/>
          </a:xfrm>
        </p:grpSpPr>
        <p:sp>
          <p:nvSpPr>
            <p:cNvPr id="550" name="Shape 550"/>
            <p:cNvSpPr/>
            <p:nvPr/>
          </p:nvSpPr>
          <p:spPr>
            <a:xfrm>
              <a:off x="0" y="0"/>
              <a:ext cx="8610600" cy="762000"/>
            </a:xfrm>
            <a:prstGeom prst="roundRect">
              <a:avLst>
                <a:gd name="adj" fmla="val 16667"/>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t">
              <a:noAutofit/>
            </a:bodyPr>
            <a:lstStyle/>
            <a:p>
              <a:pPr lvl="0" algn="just">
                <a:defRPr sz="1700"/>
              </a:pPr>
              <a:endParaRPr/>
            </a:p>
          </p:txBody>
        </p:sp>
        <p:sp>
          <p:nvSpPr>
            <p:cNvPr id="551" name="Shape 551"/>
            <p:cNvSpPr/>
            <p:nvPr/>
          </p:nvSpPr>
          <p:spPr>
            <a:xfrm>
              <a:off x="37198" y="37197"/>
              <a:ext cx="8536204" cy="65024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noAutofit/>
            </a:bodyPr>
            <a:lstStyle>
              <a:lvl1pPr algn="just">
                <a:defRPr sz="1700"/>
              </a:lvl1pPr>
            </a:lstStyle>
            <a:p>
              <a:pPr lvl="0">
                <a:defRPr sz="1800"/>
              </a:pPr>
              <a:r>
                <a:rPr sz="1700"/>
                <a:t>В Visual Studio можно добавить комментарии к исходному коду, который будет обработан в XML файл</a:t>
              </a:r>
            </a:p>
          </p:txBody>
        </p:sp>
      </p:grpSp>
      <p:grpSp>
        <p:nvGrpSpPr>
          <p:cNvPr id="555" name="Group 555"/>
          <p:cNvGrpSpPr/>
          <p:nvPr/>
        </p:nvGrpSpPr>
        <p:grpSpPr>
          <a:xfrm>
            <a:off x="284957" y="2636819"/>
            <a:ext cx="8610601" cy="3159610"/>
            <a:chOff x="0" y="0"/>
            <a:chExt cx="8610600" cy="3159608"/>
          </a:xfrm>
        </p:grpSpPr>
        <p:sp>
          <p:nvSpPr>
            <p:cNvPr id="553" name="Shape 553"/>
            <p:cNvSpPr/>
            <p:nvPr/>
          </p:nvSpPr>
          <p:spPr>
            <a:xfrm>
              <a:off x="0" y="0"/>
              <a:ext cx="8610600" cy="3159609"/>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9525" cap="flat">
              <a:solidFill>
                <a:srgbClr val="4F81BD"/>
              </a:solidFill>
              <a:prstDash val="solid"/>
              <a:bevel/>
            </a:ln>
            <a:effectLst>
              <a:outerShdw blurRad="190500" dist="8455" dir="5400000" rotWithShape="0">
                <a:srgbClr val="000000"/>
              </a:outerShdw>
            </a:effectLst>
          </p:spPr>
          <p:txBody>
            <a:bodyPr wrap="square" lIns="0" tIns="0" rIns="0" bIns="0" numCol="1" anchor="t">
              <a:noAutofit/>
            </a:bodyPr>
            <a:lstStyle/>
            <a:p>
              <a:pPr lvl="0"/>
              <a:endParaRPr/>
            </a:p>
          </p:txBody>
        </p:sp>
        <p:sp>
          <p:nvSpPr>
            <p:cNvPr id="554" name="Shape 554"/>
            <p:cNvSpPr/>
            <p:nvPr/>
          </p:nvSpPr>
          <p:spPr>
            <a:xfrm>
              <a:off x="0" y="0"/>
              <a:ext cx="8610600" cy="2802084"/>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spAutoFit/>
            </a:bodyPr>
            <a:lstStyle/>
            <a:p>
              <a:pPr lvl="0"/>
              <a:r>
                <a:rPr sz="1500">
                  <a:latin typeface="Consolas"/>
                  <a:ea typeface="Consolas"/>
                  <a:cs typeface="Consolas"/>
                  <a:sym typeface="Consolas"/>
                </a:rPr>
                <a:t>/// &lt;summary&gt; The Hello class prints a greeting on the screen</a:t>
              </a:r>
            </a:p>
            <a:p>
              <a:pPr lvl="0"/>
              <a:r>
                <a:rPr sz="1500">
                  <a:latin typeface="Consolas"/>
                  <a:ea typeface="Consolas"/>
                  <a:cs typeface="Consolas"/>
                  <a:sym typeface="Consolas"/>
                </a:rPr>
                <a:t>/// &lt;/summary&gt;</a:t>
              </a:r>
            </a:p>
            <a:p>
              <a:pPr lvl="0"/>
              <a:r>
                <a:rPr sz="1500">
                  <a:latin typeface="Consolas"/>
                  <a:ea typeface="Consolas"/>
                  <a:cs typeface="Consolas"/>
                  <a:sym typeface="Consolas"/>
                </a:rPr>
                <a:t>public class Hello</a:t>
              </a:r>
            </a:p>
            <a:p>
              <a:pPr lvl="0"/>
              <a:r>
                <a:rPr sz="1500">
                  <a:latin typeface="Consolas"/>
                  <a:ea typeface="Consolas"/>
                  <a:cs typeface="Consolas"/>
                  <a:sym typeface="Consolas"/>
                </a:rPr>
                <a:t>{</a:t>
              </a:r>
            </a:p>
            <a:p>
              <a:pPr lvl="0"/>
              <a:r>
                <a:rPr sz="1500">
                  <a:latin typeface="Consolas"/>
                  <a:ea typeface="Consolas"/>
                  <a:cs typeface="Consolas"/>
                  <a:sym typeface="Consolas"/>
                </a:rPr>
                <a:t>    /// &lt;summary&gt; We use console-based I/O. For more information about</a:t>
              </a:r>
            </a:p>
            <a:p>
              <a:pPr lvl="0"/>
              <a:r>
                <a:rPr sz="1500">
                  <a:latin typeface="Consolas"/>
                  <a:ea typeface="Consolas"/>
                  <a:cs typeface="Consolas"/>
                  <a:sym typeface="Consolas"/>
                </a:rPr>
                <a:t>    /// WriteLine, see &lt;seealso cref="System.Console.WriteLine()"/&gt;</a:t>
              </a:r>
            </a:p>
            <a:p>
              <a:pPr lvl="0"/>
              <a:r>
                <a:rPr sz="1500">
                  <a:latin typeface="Consolas"/>
                  <a:ea typeface="Consolas"/>
                  <a:cs typeface="Consolas"/>
                  <a:sym typeface="Consolas"/>
                </a:rPr>
                <a:t>    /// &lt;/summary&gt;</a:t>
              </a:r>
            </a:p>
            <a:p>
              <a:pPr lvl="0"/>
              <a:r>
                <a:rPr sz="1500">
                  <a:latin typeface="Consolas"/>
                  <a:ea typeface="Consolas"/>
                  <a:cs typeface="Consolas"/>
                  <a:sym typeface="Consolas"/>
                </a:rPr>
                <a:t>    public static void Main()</a:t>
              </a:r>
            </a:p>
            <a:p>
              <a:pPr lvl="0"/>
              <a:r>
                <a:rPr sz="1500">
                  <a:latin typeface="Consolas"/>
                  <a:ea typeface="Consolas"/>
                  <a:cs typeface="Consolas"/>
                  <a:sym typeface="Consolas"/>
                </a:rPr>
                <a:t>    {</a:t>
              </a:r>
            </a:p>
            <a:p>
              <a:pPr lvl="0"/>
              <a:r>
                <a:rPr sz="1500">
                  <a:latin typeface="Consolas"/>
                  <a:ea typeface="Consolas"/>
                  <a:cs typeface="Consolas"/>
                  <a:sym typeface="Consolas"/>
                </a:rPr>
                <a:t>        Console.WriteLine("Hello World");</a:t>
              </a:r>
            </a:p>
            <a:p>
              <a:pPr lvl="0"/>
              <a:r>
                <a:rPr sz="1500">
                  <a:latin typeface="Consolas"/>
                  <a:ea typeface="Consolas"/>
                  <a:cs typeface="Consolas"/>
                  <a:sym typeface="Consolas"/>
                </a:rPr>
                <a:t>    }</a:t>
              </a:r>
            </a:p>
            <a:p>
              <a:pPr lvl="0"/>
              <a:r>
                <a:rPr sz="1500">
                  <a:latin typeface="Consolas"/>
                  <a:ea typeface="Consolas"/>
                  <a:cs typeface="Consolas"/>
                  <a:sym typeface="Consolas"/>
                </a:rPr>
                <a:t>}</a:t>
              </a:r>
            </a:p>
          </p:txBody>
        </p:sp>
      </p:grpSp>
      <p:grpSp>
        <p:nvGrpSpPr>
          <p:cNvPr id="558" name="Group 558"/>
          <p:cNvGrpSpPr/>
          <p:nvPr/>
        </p:nvGrpSpPr>
        <p:grpSpPr>
          <a:xfrm>
            <a:off x="298447" y="1655873"/>
            <a:ext cx="8648706" cy="841911"/>
            <a:chOff x="0" y="0"/>
            <a:chExt cx="8648704" cy="841909"/>
          </a:xfrm>
        </p:grpSpPr>
        <p:sp>
          <p:nvSpPr>
            <p:cNvPr id="556" name="Shape 556"/>
            <p:cNvSpPr/>
            <p:nvPr/>
          </p:nvSpPr>
          <p:spPr>
            <a:xfrm>
              <a:off x="0" y="0"/>
              <a:ext cx="8648705" cy="841910"/>
            </a:xfrm>
            <a:prstGeom prst="roundRect">
              <a:avLst>
                <a:gd name="adj" fmla="val 16667"/>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t">
              <a:noAutofit/>
            </a:bodyPr>
            <a:lstStyle/>
            <a:p>
              <a:pPr lvl="0" algn="just"/>
              <a:endParaRPr/>
            </a:p>
          </p:txBody>
        </p:sp>
        <p:sp>
          <p:nvSpPr>
            <p:cNvPr id="557" name="Shape 557"/>
            <p:cNvSpPr/>
            <p:nvPr/>
          </p:nvSpPr>
          <p:spPr>
            <a:xfrm>
              <a:off x="41099" y="94395"/>
              <a:ext cx="8566507" cy="65311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noAutofit/>
            </a:bodyPr>
            <a:lstStyle>
              <a:lvl1pPr algn="just">
                <a:defRPr sz="1700"/>
              </a:lvl1pPr>
            </a:lstStyle>
            <a:p>
              <a:pPr lvl="0">
                <a:defRPr sz="1800"/>
              </a:pPr>
              <a:r>
                <a:rPr sz="1700"/>
                <a:t>XML файл может быть включен в процесс создания справочной документации по классу или использован для поддержки IntelliSense</a:t>
              </a:r>
            </a:p>
          </p:txBody>
        </p:sp>
      </p:grpSp>
      <p:sp>
        <p:nvSpPr>
          <p:cNvPr id="559" name="Shape 559"/>
          <p:cNvSpPr>
            <a:spLocks noGrp="1"/>
          </p:cNvSpPr>
          <p:nvPr>
            <p:ph type="title"/>
          </p:nvPr>
        </p:nvSpPr>
        <p:spPr>
          <a:prstGeom prst="rect">
            <a:avLst/>
          </a:prstGeom>
        </p:spPr>
        <p:txBody>
          <a:bodyPr lIns="0" tIns="0" rIns="0" bIns="0"/>
          <a:lstStyle>
            <a:lvl1pPr>
              <a:tabLst>
                <a:tab pos="8229600" algn="r"/>
              </a:tabLst>
            </a:lvl1pPr>
          </a:lstStyle>
          <a:p>
            <a:pPr lvl="0">
              <a:defRPr b="0">
                <a:solidFill>
                  <a:srgbClr val="000000"/>
                </a:solidFill>
              </a:defRPr>
            </a:pPr>
            <a:r>
              <a:rPr b="1">
                <a:solidFill>
                  <a:srgbClr val="21438F"/>
                </a:solidFill>
              </a:rPr>
              <a:t>Документирование приложений. XML комментарии</a:t>
            </a:r>
          </a:p>
        </p:txBody>
      </p:sp>
    </p:spTree>
  </p:cSld>
  <p:clrMapOvr>
    <a:masterClrMapping/>
  </p:clrMapOvr>
  <p:transition spd="med"/>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1" name="Shape 56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48</a:t>
            </a:fld>
            <a:endParaRPr sz="1200" b="1">
              <a:solidFill>
                <a:srgbClr val="21438F"/>
              </a:solidFill>
            </a:endParaRPr>
          </a:p>
        </p:txBody>
      </p:sp>
      <p:graphicFrame>
        <p:nvGraphicFramePr>
          <p:cNvPr id="562" name="Table 562"/>
          <p:cNvGraphicFramePr/>
          <p:nvPr/>
        </p:nvGraphicFramePr>
        <p:xfrm>
          <a:off x="254000" y="1164447"/>
          <a:ext cx="8635999" cy="4595297"/>
        </p:xfrm>
        <a:graphic>
          <a:graphicData uri="http://schemas.openxmlformats.org/drawingml/2006/table">
            <a:tbl>
              <a:tblPr firstRow="1">
                <a:tableStyleId>{4C3C2611-4C71-4FC5-86AE-919BDF0F9419}</a:tableStyleId>
              </a:tblPr>
              <a:tblGrid>
                <a:gridCol w="1757769">
                  <a:extLst>
                    <a:ext uri="{9D8B030D-6E8A-4147-A177-3AD203B41FA5}">
                      <a16:colId xmlns:a16="http://schemas.microsoft.com/office/drawing/2014/main" val="20000"/>
                    </a:ext>
                  </a:extLst>
                </a:gridCol>
                <a:gridCol w="6878230">
                  <a:extLst>
                    <a:ext uri="{9D8B030D-6E8A-4147-A177-3AD203B41FA5}">
                      <a16:colId xmlns:a16="http://schemas.microsoft.com/office/drawing/2014/main" val="20001"/>
                    </a:ext>
                  </a:extLst>
                </a:gridCol>
              </a:tblGrid>
              <a:tr h="468518">
                <a:tc>
                  <a:txBody>
                    <a:bodyPr/>
                    <a:lstStyle/>
                    <a:p>
                      <a:pPr lvl="0" algn="ctr">
                        <a:defRPr sz="1800" b="0" i="0"/>
                      </a:pPr>
                      <a:r>
                        <a:rPr sz="1600" b="1"/>
                        <a:t>Tег</a:t>
                      </a:r>
                    </a:p>
                  </a:txBody>
                  <a:tcPr marL="63500" marR="63500" marT="63500" marB="63500" horzOverflow="overflow">
                    <a:lnT w="12700">
                      <a:miter lim="400000"/>
                    </a:lnT>
                    <a:lnB w="12700">
                      <a:miter lim="400000"/>
                    </a:lnB>
                  </a:tcPr>
                </a:tc>
                <a:tc>
                  <a:txBody>
                    <a:bodyPr/>
                    <a:lstStyle/>
                    <a:p>
                      <a:pPr lvl="0" algn="ctr">
                        <a:defRPr sz="1800" b="0" i="0"/>
                      </a:pPr>
                      <a:r>
                        <a:rPr sz="1600" b="1"/>
                        <a:t>Назначение</a:t>
                      </a:r>
                    </a:p>
                  </a:txBody>
                  <a:tcPr marL="63500" marR="63500" marT="63500" marB="63500" horzOverflow="overflow">
                    <a:lnT w="12700">
                      <a:miter lim="400000"/>
                    </a:lnT>
                    <a:lnB w="12700">
                      <a:miter lim="400000"/>
                    </a:lnB>
                  </a:tcPr>
                </a:tc>
                <a:extLst>
                  <a:ext uri="{0D108BD9-81ED-4DB2-BD59-A6C34878D82A}">
                    <a16:rowId xmlns:a16="http://schemas.microsoft.com/office/drawing/2014/main" val="10000"/>
                  </a:ext>
                </a:extLst>
              </a:tr>
              <a:tr h="548486">
                <a:tc>
                  <a:txBody>
                    <a:bodyPr/>
                    <a:lstStyle/>
                    <a:p>
                      <a:pPr lvl="0" algn="ctr">
                        <a:defRPr sz="1800" b="0" i="0"/>
                      </a:pPr>
                      <a:r>
                        <a:rPr sz="1600" b="1"/>
                        <a:t>&lt;summary&gt;</a:t>
                      </a:r>
                    </a:p>
                  </a:txBody>
                  <a:tcPr marL="63500" marR="63500" marT="63500" marB="63500" anchor="ctr" horzOverflow="overflow">
                    <a:lnT w="12700">
                      <a:miter lim="400000"/>
                    </a:lnT>
                  </a:tcPr>
                </a:tc>
                <a:tc>
                  <a:txBody>
                    <a:bodyPr/>
                    <a:lstStyle/>
                    <a:p>
                      <a:pPr lvl="0" algn="just">
                        <a:defRPr sz="1800" b="0" i="0"/>
                      </a:pPr>
                      <a:r>
                        <a:rPr sz="1600"/>
                        <a:t>Предоставляет краткое описание. Для более подробного описания используются теги &lt;remarks&gt;.</a:t>
                      </a:r>
                    </a:p>
                  </a:txBody>
                  <a:tcPr marL="63500" marR="63500" marT="63500" marB="63500" horzOverflow="overflow">
                    <a:lnT w="12700">
                      <a:miter lim="400000"/>
                    </a:lnT>
                  </a:tcPr>
                </a:tc>
                <a:extLst>
                  <a:ext uri="{0D108BD9-81ED-4DB2-BD59-A6C34878D82A}">
                    <a16:rowId xmlns:a16="http://schemas.microsoft.com/office/drawing/2014/main" val="10001"/>
                  </a:ext>
                </a:extLst>
              </a:tr>
              <a:tr h="622300">
                <a:tc>
                  <a:txBody>
                    <a:bodyPr/>
                    <a:lstStyle/>
                    <a:p>
                      <a:pPr lvl="0" algn="ctr">
                        <a:defRPr sz="1800" b="0" i="0"/>
                      </a:pPr>
                      <a:r>
                        <a:rPr sz="1600" b="1"/>
                        <a:t>&lt;remarks&gt;</a:t>
                      </a:r>
                    </a:p>
                  </a:txBody>
                  <a:tcPr marL="63500" marR="63500" marT="63500" marB="63500" anchor="ctr" horzOverflow="overflow">
                    <a:noFill/>
                  </a:tcPr>
                </a:tc>
                <a:tc>
                  <a:txBody>
                    <a:bodyPr/>
                    <a:lstStyle/>
                    <a:p>
                      <a:pPr lvl="0" algn="just">
                        <a:defRPr sz="1800" b="0" i="0"/>
                      </a:pPr>
                      <a:r>
                        <a:rPr sz="1600"/>
                        <a:t>Содержит подробное описание. Этот тег может содержать вложенные разделы (пункты), списки и другие типы тегов.</a:t>
                      </a:r>
                    </a:p>
                  </a:txBody>
                  <a:tcPr marL="63500" marR="63500" marT="63500" marB="63500" horzOverflow="overflow">
                    <a:noFill/>
                  </a:tcPr>
                </a:tc>
                <a:extLst>
                  <a:ext uri="{0D108BD9-81ED-4DB2-BD59-A6C34878D82A}">
                    <a16:rowId xmlns:a16="http://schemas.microsoft.com/office/drawing/2014/main" val="10002"/>
                  </a:ext>
                </a:extLst>
              </a:tr>
              <a:tr h="863600">
                <a:tc>
                  <a:txBody>
                    <a:bodyPr/>
                    <a:lstStyle/>
                    <a:p>
                      <a:pPr lvl="0" algn="ctr">
                        <a:defRPr sz="1800" b="0" i="0"/>
                      </a:pPr>
                      <a:r>
                        <a:rPr sz="1600" b="1"/>
                        <a:t>&lt;example&gt;</a:t>
                      </a:r>
                    </a:p>
                  </a:txBody>
                  <a:tcPr marL="63500" marR="63500" marT="63500" marB="63500" anchor="ctr" horzOverflow="overflow"/>
                </a:tc>
                <a:tc>
                  <a:txBody>
                    <a:bodyPr/>
                    <a:lstStyle/>
                    <a:p>
                      <a:pPr lvl="0" algn="just">
                        <a:defRPr sz="1800" b="0" i="0"/>
                      </a:pPr>
                      <a:r>
                        <a:rPr sz="1600"/>
                        <a:t>Предоставляет пример того, как метод, свойство или другой член библиотеки должен быть использован. Этот тег часто связано с использованием вложенных тегов &lt;code&gt;.</a:t>
                      </a:r>
                    </a:p>
                  </a:txBody>
                  <a:tcPr marL="63500" marR="63500" marT="63500" marB="63500" horzOverflow="overflow"/>
                </a:tc>
                <a:extLst>
                  <a:ext uri="{0D108BD9-81ED-4DB2-BD59-A6C34878D82A}">
                    <a16:rowId xmlns:a16="http://schemas.microsoft.com/office/drawing/2014/main" val="10003"/>
                  </a:ext>
                </a:extLst>
              </a:tr>
              <a:tr h="502199">
                <a:tc>
                  <a:txBody>
                    <a:bodyPr/>
                    <a:lstStyle/>
                    <a:p>
                      <a:pPr lvl="0" algn="ctr">
                        <a:defRPr sz="1800" b="0" i="0"/>
                      </a:pPr>
                      <a:r>
                        <a:rPr sz="1600" b="1"/>
                        <a:t>&lt;code&gt;</a:t>
                      </a:r>
                    </a:p>
                  </a:txBody>
                  <a:tcPr marL="63500" marR="63500" marT="63500" marB="63500" anchor="ctr" horzOverflow="overflow">
                    <a:noFill/>
                  </a:tcPr>
                </a:tc>
                <a:tc>
                  <a:txBody>
                    <a:bodyPr/>
                    <a:lstStyle/>
                    <a:p>
                      <a:pPr lvl="0" algn="just">
                        <a:defRPr sz="1800" b="0" i="0"/>
                      </a:pPr>
                      <a:r>
                        <a:rPr sz="1600"/>
                        <a:t>Указывает, что прилагаемый текст является кодом приложения.</a:t>
                      </a:r>
                    </a:p>
                  </a:txBody>
                  <a:tcPr marL="63500" marR="63500" marT="63500" marB="63500" horzOverflow="overflow">
                    <a:noFill/>
                  </a:tcPr>
                </a:tc>
                <a:extLst>
                  <a:ext uri="{0D108BD9-81ED-4DB2-BD59-A6C34878D82A}">
                    <a16:rowId xmlns:a16="http://schemas.microsoft.com/office/drawing/2014/main" val="10004"/>
                  </a:ext>
                </a:extLst>
              </a:tr>
              <a:tr h="381000">
                <a:tc>
                  <a:txBody>
                    <a:bodyPr/>
                    <a:lstStyle/>
                    <a:p>
                      <a:pPr lvl="0" algn="ctr">
                        <a:defRPr sz="1800" b="0" i="0"/>
                      </a:pPr>
                      <a:r>
                        <a:rPr sz="1600" b="1"/>
                        <a:t>&lt;returns&gt;</a:t>
                      </a:r>
                    </a:p>
                  </a:txBody>
                  <a:tcPr marL="63500" marR="63500" marT="63500" marB="63500" anchor="ctr" horzOverflow="overflow"/>
                </a:tc>
                <a:tc>
                  <a:txBody>
                    <a:bodyPr/>
                    <a:lstStyle/>
                    <a:p>
                      <a:pPr lvl="0" algn="just">
                        <a:defRPr sz="1800" b="0" i="0"/>
                      </a:pPr>
                      <a:r>
                        <a:rPr sz="1600"/>
                        <a:t>Документирует возвращаемое значение и тип метода.</a:t>
                      </a:r>
                    </a:p>
                  </a:txBody>
                  <a:tcPr marL="63500" marR="63500" marT="63500" marB="63500" horzOverflow="overflow"/>
                </a:tc>
                <a:extLst>
                  <a:ext uri="{0D108BD9-81ED-4DB2-BD59-A6C34878D82A}">
                    <a16:rowId xmlns:a16="http://schemas.microsoft.com/office/drawing/2014/main" val="10005"/>
                  </a:ext>
                </a:extLst>
              </a:tr>
              <a:tr h="381000">
                <a:tc>
                  <a:txBody>
                    <a:bodyPr/>
                    <a:lstStyle/>
                    <a:p>
                      <a:pPr lvl="0" algn="ctr">
                        <a:defRPr sz="1800" b="0" i="0"/>
                      </a:pPr>
                      <a:r>
                        <a:rPr sz="1600" b="1"/>
                        <a:t>&lt;exception&gt;</a:t>
                      </a:r>
                    </a:p>
                  </a:txBody>
                  <a:tcPr marL="63500" marR="63500" marT="63500" marB="63500" anchor="ctr" horzOverflow="overflow">
                    <a:noFill/>
                  </a:tcPr>
                </a:tc>
                <a:tc>
                  <a:txBody>
                    <a:bodyPr/>
                    <a:lstStyle/>
                    <a:p>
                      <a:pPr lvl="0" algn="l">
                        <a:defRPr sz="1800" b="0" i="0"/>
                      </a:pPr>
                      <a:r>
                        <a:rPr sz="1600"/>
                        <a:t>Документирует класс исключения (синтаксис проверяется компилятором)</a:t>
                      </a:r>
                    </a:p>
                  </a:txBody>
                  <a:tcPr marL="63500" marR="63500" marT="63500" marB="63500" horzOverflow="overflow">
                    <a:noFill/>
                  </a:tcPr>
                </a:tc>
                <a:extLst>
                  <a:ext uri="{0D108BD9-81ED-4DB2-BD59-A6C34878D82A}">
                    <a16:rowId xmlns:a16="http://schemas.microsoft.com/office/drawing/2014/main" val="10006"/>
                  </a:ext>
                </a:extLst>
              </a:tr>
              <a:tr h="381000">
                <a:tc>
                  <a:txBody>
                    <a:bodyPr/>
                    <a:lstStyle/>
                    <a:p>
                      <a:pPr lvl="0" algn="ctr">
                        <a:defRPr sz="1800" b="0" i="0"/>
                      </a:pPr>
                      <a:r>
                        <a:rPr sz="1600" b="1"/>
                        <a:t>&lt;param&gt;</a:t>
                      </a:r>
                    </a:p>
                  </a:txBody>
                  <a:tcPr marL="63500" marR="63500" marT="63500" marB="63500" anchor="ctr" horzOverflow="overflow"/>
                </a:tc>
                <a:tc>
                  <a:txBody>
                    <a:bodyPr/>
                    <a:lstStyle/>
                    <a:p>
                      <a:pPr lvl="0" algn="l">
                        <a:defRPr sz="1800" b="0" i="0"/>
                      </a:pPr>
                      <a:r>
                        <a:rPr sz="1600"/>
                        <a:t>Помечает параметр метода (синтаксис проверяется компилятором)</a:t>
                      </a:r>
                    </a:p>
                  </a:txBody>
                  <a:tcPr marL="63500" marR="63500" marT="63500" marB="63500" horzOverflow="overflow"/>
                </a:tc>
                <a:extLst>
                  <a:ext uri="{0D108BD9-81ED-4DB2-BD59-A6C34878D82A}">
                    <a16:rowId xmlns:a16="http://schemas.microsoft.com/office/drawing/2014/main" val="10007"/>
                  </a:ext>
                </a:extLst>
              </a:tr>
              <a:tr h="381000">
                <a:tc>
                  <a:txBody>
                    <a:bodyPr/>
                    <a:lstStyle/>
                    <a:p>
                      <a:pPr lvl="0" algn="ctr">
                        <a:defRPr sz="1800" b="0" i="0"/>
                      </a:pPr>
                      <a:r>
                        <a:rPr sz="1600" b="1"/>
                        <a:t>&lt;value&gt;	</a:t>
                      </a:r>
                    </a:p>
                  </a:txBody>
                  <a:tcPr marL="63500" marR="63500" marT="63500" marB="63500" anchor="ctr" horzOverflow="overflow">
                    <a:noFill/>
                  </a:tcPr>
                </a:tc>
                <a:tc>
                  <a:txBody>
                    <a:bodyPr/>
                    <a:lstStyle/>
                    <a:p>
                      <a:pPr lvl="0" algn="l">
                        <a:defRPr sz="1800" b="0" i="0"/>
                      </a:pPr>
                      <a:r>
                        <a:rPr sz="1600"/>
                        <a:t>Описывает свойство</a:t>
                      </a:r>
                    </a:p>
                  </a:txBody>
                  <a:tcPr marL="63500" marR="63500" marT="63500" marB="63500" horzOverflow="overflow">
                    <a:noFill/>
                  </a:tcPr>
                </a:tc>
                <a:extLst>
                  <a:ext uri="{0D108BD9-81ED-4DB2-BD59-A6C34878D82A}">
                    <a16:rowId xmlns:a16="http://schemas.microsoft.com/office/drawing/2014/main" val="10008"/>
                  </a:ext>
                </a:extLst>
              </a:tr>
            </a:tbl>
          </a:graphicData>
        </a:graphic>
      </p:graphicFrame>
      <p:sp>
        <p:nvSpPr>
          <p:cNvPr id="563" name="Shape 563"/>
          <p:cNvSpPr/>
          <p:nvPr/>
        </p:nvSpPr>
        <p:spPr>
          <a:xfrm>
            <a:off x="269777" y="5922026"/>
            <a:ext cx="5092928" cy="3581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1700" u="sng">
                <a:solidFill>
                  <a:srgbClr val="0000FF"/>
                </a:solidFill>
                <a:uFill>
                  <a:solidFill>
                    <a:srgbClr val="0000FF"/>
                  </a:solidFill>
                </a:uFill>
                <a:hlinkClick r:id="rId2"/>
              </a:defRPr>
            </a:lvl1pPr>
          </a:lstStyle>
          <a:p>
            <a:pPr lvl="0">
              <a:defRPr sz="1800" u="none">
                <a:solidFill>
                  <a:srgbClr val="000000"/>
                </a:solidFill>
                <a:uFillTx/>
              </a:defRPr>
            </a:pPr>
            <a:r>
              <a:rPr sz="1700" u="sng">
                <a:solidFill>
                  <a:srgbClr val="0000FF"/>
                </a:solidFill>
                <a:uFill>
                  <a:solidFill>
                    <a:srgbClr val="0000FF"/>
                  </a:solidFill>
                </a:uFill>
                <a:hlinkClick r:id="rId2"/>
              </a:rPr>
              <a:t>https://msdn.microsoft.com/ru-ru/library/b2s063f7.aspx</a:t>
            </a:r>
          </a:p>
        </p:txBody>
      </p:sp>
      <p:sp>
        <p:nvSpPr>
          <p:cNvPr id="564" name="Shape 564"/>
          <p:cNvSpPr>
            <a:spLocks noGrp="1"/>
          </p:cNvSpPr>
          <p:nvPr>
            <p:ph type="title"/>
          </p:nvPr>
        </p:nvSpPr>
        <p:spPr>
          <a:prstGeom prst="rect">
            <a:avLst/>
          </a:prstGeom>
        </p:spPr>
        <p:txBody>
          <a:bodyPr lIns="0" tIns="0" rIns="0" bIns="0"/>
          <a:lstStyle>
            <a:lvl1pPr>
              <a:tabLst>
                <a:tab pos="8229600" algn="r"/>
              </a:tabLst>
            </a:lvl1pPr>
          </a:lstStyle>
          <a:p>
            <a:pPr lvl="0">
              <a:defRPr b="0">
                <a:solidFill>
                  <a:srgbClr val="000000"/>
                </a:solidFill>
              </a:defRPr>
            </a:pPr>
            <a:r>
              <a:rPr b="1">
                <a:solidFill>
                  <a:srgbClr val="21438F"/>
                </a:solidFill>
              </a:rPr>
              <a:t>Документирование приложений. XML комментарии</a:t>
            </a:r>
          </a:p>
        </p:txBody>
      </p:sp>
    </p:spTree>
  </p:cSld>
  <p:clrMapOvr>
    <a:masterClrMapping/>
  </p:clrMapOvr>
  <p:transition spd="med"/>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6" name="Shape 56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49</a:t>
            </a:fld>
            <a:endParaRPr sz="1200" b="1">
              <a:solidFill>
                <a:srgbClr val="21438F"/>
              </a:solidFill>
            </a:endParaRPr>
          </a:p>
        </p:txBody>
      </p:sp>
      <p:grpSp>
        <p:nvGrpSpPr>
          <p:cNvPr id="569" name="Group 569"/>
          <p:cNvGrpSpPr/>
          <p:nvPr/>
        </p:nvGrpSpPr>
        <p:grpSpPr>
          <a:xfrm>
            <a:off x="230776" y="793288"/>
            <a:ext cx="8695968" cy="5112318"/>
            <a:chOff x="-2142333" y="-482948"/>
            <a:chExt cx="8695966" cy="4603310"/>
          </a:xfrm>
        </p:grpSpPr>
        <p:sp>
          <p:nvSpPr>
            <p:cNvPr id="567" name="Shape 567"/>
            <p:cNvSpPr/>
            <p:nvPr/>
          </p:nvSpPr>
          <p:spPr>
            <a:xfrm>
              <a:off x="-2142334" y="-482949"/>
              <a:ext cx="8695968" cy="4603312"/>
            </a:xfrm>
            <a:prstGeom prst="roundRect">
              <a:avLst>
                <a:gd name="adj" fmla="val 6541"/>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t">
              <a:noAutofit/>
            </a:bodyPr>
            <a:lstStyle/>
            <a:p>
              <a:pPr lvl="0" algn="just"/>
              <a:endParaRPr/>
            </a:p>
          </p:txBody>
        </p:sp>
        <p:sp>
          <p:nvSpPr>
            <p:cNvPr id="568" name="Shape 568"/>
            <p:cNvSpPr/>
            <p:nvPr/>
          </p:nvSpPr>
          <p:spPr>
            <a:xfrm>
              <a:off x="-1997551" y="-282699"/>
              <a:ext cx="8392883" cy="417377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oAutofit/>
            </a:bodyPr>
            <a:lstStyle/>
            <a:p>
              <a:pPr lvl="0" algn="just"/>
              <a:endParaRPr sz="1600" dirty="0"/>
            </a:p>
            <a:p>
              <a:pPr lvl="4" algn="just"/>
              <a:endParaRPr lang="en-US" sz="1600" b="1" dirty="0" smtClean="0"/>
            </a:p>
            <a:p>
              <a:pPr lvl="4" algn="just"/>
              <a:endParaRPr lang="en-US" sz="1600" b="1" dirty="0"/>
            </a:p>
            <a:p>
              <a:pPr lvl="4" algn="just"/>
              <a:endParaRPr lang="en-US" sz="1600" b="1" dirty="0" smtClean="0"/>
            </a:p>
            <a:p>
              <a:pPr lvl="4" algn="just"/>
              <a:r>
                <a:rPr sz="1600" b="1" dirty="0" smtClean="0"/>
                <a:t>Sandcastle</a:t>
              </a:r>
              <a:r>
                <a:rPr sz="1600" dirty="0" smtClean="0"/>
                <a:t> </a:t>
              </a:r>
              <a:r>
                <a:rPr sz="1600" dirty="0"/>
                <a:t>- Documentation Compiler for Managed Class Libraries - генератор документации (открытая часть некоторого внутреннего инструмента) компании Microsoft, который позволяет автоматически получить техническую документацию в стиле MSDN по заданной .NET-сборке с управляемым кодом.</a:t>
              </a:r>
            </a:p>
            <a:p>
              <a:pPr lvl="0" algn="just"/>
              <a:endParaRPr sz="1600" dirty="0"/>
            </a:p>
            <a:p>
              <a:pPr lvl="0" algn="just"/>
              <a:endParaRPr sz="1600" dirty="0"/>
            </a:p>
            <a:p>
              <a:pPr marL="86720" lvl="0" algn="just"/>
              <a:r>
                <a:rPr sz="1600" b="1" dirty="0"/>
                <a:t>Sandcastle</a:t>
              </a:r>
              <a:r>
                <a:rPr sz="1600" dirty="0"/>
                <a:t> состоит из набора утилит, которые получают метаинформацию из сборки, и затем рядом операций преобразуют ее в конечный вид. В процессе преобразования информация представлена в формате XML, часть преобразований выполняется с помощью шаблонов XSLT.</a:t>
              </a:r>
            </a:p>
            <a:p>
              <a:pPr lvl="0" algn="just"/>
              <a:endParaRPr sz="1600" dirty="0"/>
            </a:p>
            <a:p>
              <a:pPr marL="86720" lvl="0" algn="just"/>
              <a:r>
                <a:rPr sz="1600" b="1" dirty="0"/>
                <a:t>Sandcastle</a:t>
              </a:r>
              <a:r>
                <a:rPr sz="1600" dirty="0"/>
                <a:t> используется внутри Microsoft для получения документации на Visual Studio и .NET Framework.</a:t>
              </a:r>
            </a:p>
            <a:p>
              <a:pPr lvl="0" algn="just"/>
              <a:endParaRPr sz="1600" dirty="0"/>
            </a:p>
            <a:p>
              <a:pPr marL="86720" lvl="0" algn="just"/>
              <a:r>
                <a:rPr sz="1600" u="sng" dirty="0">
                  <a:solidFill>
                    <a:srgbClr val="0000FF"/>
                  </a:solidFill>
                  <a:uFill>
                    <a:solidFill>
                      <a:srgbClr val="0000FF"/>
                    </a:solidFill>
                  </a:uFill>
                  <a:hlinkClick r:id="rId2"/>
                </a:rPr>
                <a:t>http://sandcastle.codeplex.com/</a:t>
              </a:r>
            </a:p>
          </p:txBody>
        </p:sp>
      </p:grpSp>
      <p:pic>
        <p:nvPicPr>
          <p:cNvPr id="570" name="pasted-image.tif"/>
          <p:cNvPicPr/>
          <p:nvPr/>
        </p:nvPicPr>
        <p:blipFill>
          <a:blip r:embed="rId3">
            <a:extLst/>
          </a:blip>
          <a:stretch>
            <a:fillRect/>
          </a:stretch>
        </p:blipFill>
        <p:spPr>
          <a:xfrm>
            <a:off x="593414" y="900380"/>
            <a:ext cx="1321256" cy="1321256"/>
          </a:xfrm>
          <a:prstGeom prst="rect">
            <a:avLst/>
          </a:prstGeom>
          <a:ln w="12700">
            <a:miter lim="400000"/>
          </a:ln>
        </p:spPr>
      </p:pic>
      <p:sp>
        <p:nvSpPr>
          <p:cNvPr id="571" name="Shape 571"/>
          <p:cNvSpPr>
            <a:spLocks noGrp="1"/>
          </p:cNvSpPr>
          <p:nvPr>
            <p:ph type="title"/>
          </p:nvPr>
        </p:nvSpPr>
        <p:spPr>
          <a:prstGeom prst="rect">
            <a:avLst/>
          </a:prstGeom>
        </p:spPr>
        <p:txBody>
          <a:bodyPr lIns="0" tIns="0" rIns="0" bIns="0"/>
          <a:lstStyle>
            <a:lvl1pPr>
              <a:tabLst>
                <a:tab pos="8229600" algn="r"/>
              </a:tabLst>
            </a:lvl1pPr>
          </a:lstStyle>
          <a:p>
            <a:pPr lvl="0">
              <a:defRPr b="0">
                <a:solidFill>
                  <a:srgbClr val="000000"/>
                </a:solidFill>
              </a:defRPr>
            </a:pPr>
            <a:r>
              <a:rPr b="1">
                <a:solidFill>
                  <a:srgbClr val="21438F"/>
                </a:solidFill>
              </a:rPr>
              <a:t>Создание документации из XML комментариев</a:t>
            </a:r>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Shape 92"/>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5</a:t>
            </a:fld>
            <a:endParaRPr sz="1200" b="1">
              <a:solidFill>
                <a:srgbClr val="21438F"/>
              </a:solidFill>
            </a:endParaRPr>
          </a:p>
        </p:txBody>
      </p:sp>
      <p:graphicFrame>
        <p:nvGraphicFramePr>
          <p:cNvPr id="93" name="Table 93"/>
          <p:cNvGraphicFramePr/>
          <p:nvPr>
            <p:extLst>
              <p:ext uri="{D42A27DB-BD31-4B8C-83A1-F6EECF244321}">
                <p14:modId xmlns:p14="http://schemas.microsoft.com/office/powerpoint/2010/main" val="165344818"/>
              </p:ext>
            </p:extLst>
          </p:nvPr>
        </p:nvGraphicFramePr>
        <p:xfrm>
          <a:off x="291307" y="1140460"/>
          <a:ext cx="8597900" cy="3233904"/>
        </p:xfrm>
        <a:graphic>
          <a:graphicData uri="http://schemas.openxmlformats.org/drawingml/2006/table">
            <a:tbl>
              <a:tblPr firstRow="1" bandRow="1">
                <a:tableStyleId>{C7B018BB-80A7-4F77-B60F-C8B233D01FF8}</a:tableStyleId>
              </a:tblPr>
              <a:tblGrid>
                <a:gridCol w="2739154">
                  <a:extLst>
                    <a:ext uri="{9D8B030D-6E8A-4147-A177-3AD203B41FA5}">
                      <a16:colId xmlns:a16="http://schemas.microsoft.com/office/drawing/2014/main" val="20000"/>
                    </a:ext>
                  </a:extLst>
                </a:gridCol>
                <a:gridCol w="2739154">
                  <a:extLst>
                    <a:ext uri="{9D8B030D-6E8A-4147-A177-3AD203B41FA5}">
                      <a16:colId xmlns:a16="http://schemas.microsoft.com/office/drawing/2014/main" val="20001"/>
                    </a:ext>
                  </a:extLst>
                </a:gridCol>
                <a:gridCol w="3119592">
                  <a:extLst>
                    <a:ext uri="{9D8B030D-6E8A-4147-A177-3AD203B41FA5}">
                      <a16:colId xmlns:a16="http://schemas.microsoft.com/office/drawing/2014/main" val="20002"/>
                    </a:ext>
                  </a:extLst>
                </a:gridCol>
              </a:tblGrid>
              <a:tr h="404238">
                <a:tc>
                  <a:txBody>
                    <a:bodyPr/>
                    <a:lstStyle/>
                    <a:p>
                      <a:pPr lvl="0" algn="ctr">
                        <a:defRPr sz="1800" b="0" i="0">
                          <a:solidFill>
                            <a:srgbClr val="000000"/>
                          </a:solidFill>
                        </a:defRPr>
                      </a:pPr>
                      <a:r>
                        <a:rPr b="1">
                          <a:solidFill>
                            <a:srgbClr val="FFFFFF"/>
                          </a:solidFill>
                        </a:rPr>
                        <a:t>Версия C# </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solidFill>
                            <a:srgbClr val="000000"/>
                          </a:solidFill>
                        </a:defRPr>
                      </a:pPr>
                      <a:r>
                        <a:rPr b="1">
                          <a:solidFill>
                            <a:srgbClr val="FFFFFF"/>
                          </a:solidFill>
                        </a:rPr>
                        <a:t>Версия CLR</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solidFill>
                            <a:srgbClr val="000000"/>
                          </a:solidFill>
                        </a:defRPr>
                      </a:pPr>
                      <a:r>
                        <a:rPr b="1">
                          <a:solidFill>
                            <a:srgbClr val="FFFFFF"/>
                          </a:solidFill>
                        </a:rPr>
                        <a:t>Версия Framework</a:t>
                      </a:r>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r h="404238">
                <a:tc>
                  <a:txBody>
                    <a:bodyPr/>
                    <a:lstStyle/>
                    <a:p>
                      <a:pPr lvl="0" algn="ctr">
                        <a:defRPr sz="1800" b="0" i="0"/>
                      </a:pPr>
                      <a:r>
                        <a:t>1.0</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pPr>
                      <a:r>
                        <a:t>1.0</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pPr>
                      <a:r>
                        <a:t>1.0</a:t>
                      </a:r>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1"/>
                  </a:ext>
                </a:extLst>
              </a:tr>
              <a:tr h="404238">
                <a:tc>
                  <a:txBody>
                    <a:bodyPr/>
                    <a:lstStyle/>
                    <a:p>
                      <a:pPr lvl="0" algn="ctr">
                        <a:defRPr sz="1800" b="0" i="0"/>
                      </a:pPr>
                      <a:r>
                        <a:t>1.2</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pPr>
                      <a:r>
                        <a:t>1.1</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pPr>
                      <a:r>
                        <a:t>1.1</a:t>
                      </a:r>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404238">
                <a:tc>
                  <a:txBody>
                    <a:bodyPr/>
                    <a:lstStyle/>
                    <a:p>
                      <a:pPr lvl="0" algn="ctr">
                        <a:defRPr sz="1800" b="0" i="0"/>
                      </a:pPr>
                      <a:r>
                        <a:t>2.0</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pPr>
                      <a:r>
                        <a:t>2.0</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pPr>
                      <a:r>
                        <a:t>2.0, 3.0</a:t>
                      </a:r>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3"/>
                  </a:ext>
                </a:extLst>
              </a:tr>
              <a:tr h="404238">
                <a:tc>
                  <a:txBody>
                    <a:bodyPr/>
                    <a:lstStyle/>
                    <a:p>
                      <a:pPr lvl="0" algn="ctr">
                        <a:defRPr sz="1800" b="0" i="0"/>
                      </a:pPr>
                      <a:r>
                        <a:t>3.0</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pPr>
                      <a:r>
                        <a:t>2.0 (SP1)</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pPr>
                      <a:r>
                        <a:t>3.5</a:t>
                      </a:r>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4"/>
                  </a:ext>
                </a:extLst>
              </a:tr>
              <a:tr h="404238">
                <a:tc>
                  <a:txBody>
                    <a:bodyPr/>
                    <a:lstStyle/>
                    <a:p>
                      <a:pPr lvl="0" algn="ctr">
                        <a:defRPr sz="1800" b="0" i="0"/>
                      </a:pPr>
                      <a:r>
                        <a:t>4.0</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pPr>
                      <a:r>
                        <a:t>4.0</a:t>
                      </a: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b="0" i="0"/>
                      </a:pPr>
                      <a:r>
                        <a:t>4.0</a:t>
                      </a:r>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5"/>
                  </a:ext>
                </a:extLst>
              </a:tr>
              <a:tr h="404238">
                <a:tc>
                  <a:txBody>
                    <a:bodyPr/>
                    <a:lstStyle/>
                    <a:p>
                      <a:pPr lvl="0" algn="ctr">
                        <a:defRPr sz="1800" b="0" i="0"/>
                      </a:pPr>
                      <a:r>
                        <a:rPr dirty="0"/>
                        <a:t>5.0</a:t>
                      </a:r>
                    </a:p>
                  </a:txBody>
                  <a:tcPr marL="63500" marR="63500" marT="63500" marB="63500" horzOverflow="overflow">
                    <a:lnL w="12700">
                      <a:miter lim="400000"/>
                    </a:lnL>
                    <a:lnR w="12700">
                      <a:miter lim="400000"/>
                    </a:lnR>
                    <a:lnT w="12700">
                      <a:miter lim="400000"/>
                    </a:lnT>
                    <a:lnB w="12700">
                      <a:noFill/>
                      <a:miter lim="400000"/>
                    </a:lnB>
                  </a:tcPr>
                </a:tc>
                <a:tc>
                  <a:txBody>
                    <a:bodyPr/>
                    <a:lstStyle/>
                    <a:p>
                      <a:pPr lvl="0" algn="ctr">
                        <a:defRPr sz="1800" b="0" i="0"/>
                      </a:pPr>
                      <a:r>
                        <a:rPr dirty="0" smtClean="0"/>
                        <a:t>4.5 (Patched 4.0)</a:t>
                      </a:r>
                      <a:endParaRPr dirty="0"/>
                    </a:p>
                  </a:txBody>
                  <a:tcPr marL="63500" marR="63500" marT="63500" marB="63500" horzOverflow="overflow">
                    <a:lnL w="12700">
                      <a:miter lim="400000"/>
                    </a:lnL>
                    <a:lnR w="12700">
                      <a:miter lim="400000"/>
                    </a:lnR>
                    <a:lnT w="12700">
                      <a:miter lim="400000"/>
                    </a:lnT>
                    <a:lnB w="12700">
                      <a:no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1800" b="0" i="0"/>
                      </a:pPr>
                      <a:r>
                        <a:rPr dirty="0" smtClean="0"/>
                        <a:t>4.5</a:t>
                      </a:r>
                      <a:r>
                        <a:rPr lang="en-US" dirty="0" smtClean="0"/>
                        <a:t> </a:t>
                      </a:r>
                      <a:r>
                        <a:rPr lang="ru-RU" dirty="0" smtClean="0"/>
                        <a:t>(</a:t>
                      </a:r>
                      <a:r>
                        <a:rPr lang="en-US" dirty="0" smtClean="0"/>
                        <a:t>including </a:t>
                      </a:r>
                      <a:r>
                        <a:rPr lang="ru-RU" dirty="0" smtClean="0"/>
                        <a:t>4.5.1 и 4.5.2</a:t>
                      </a:r>
                      <a:r>
                        <a:rPr lang="en-US" dirty="0" smtClean="0"/>
                        <a:t>)</a:t>
                      </a:r>
                      <a:endParaRPr dirty="0"/>
                    </a:p>
                  </a:txBody>
                  <a:tcPr marL="63500" marR="63500" marT="63500" marB="63500" horzOverflow="overflow">
                    <a:lnL w="12700">
                      <a:miter lim="400000"/>
                    </a:lnL>
                    <a:lnR w="12700">
                      <a:miter lim="400000"/>
                    </a:lnR>
                    <a:lnT w="12700">
                      <a:miter lim="400000"/>
                    </a:lnT>
                    <a:lnB w="12700">
                      <a:noFill/>
                      <a:miter lim="400000"/>
                    </a:lnB>
                  </a:tcPr>
                </a:tc>
                <a:extLst>
                  <a:ext uri="{0D108BD9-81ED-4DB2-BD59-A6C34878D82A}">
                    <a16:rowId xmlns:a16="http://schemas.microsoft.com/office/drawing/2014/main" val="10006"/>
                  </a:ext>
                </a:extLst>
              </a:tr>
              <a:tr h="404238">
                <a:tc>
                  <a:txBody>
                    <a:bodyPr/>
                    <a:lstStyle/>
                    <a:p>
                      <a:pPr lvl="0" algn="ctr">
                        <a:defRPr sz="1800" b="0" i="0"/>
                      </a:pPr>
                      <a:r>
                        <a:rPr lang="en-US" dirty="0" smtClean="0"/>
                        <a:t>6.0</a:t>
                      </a:r>
                      <a:endParaRPr dirty="0"/>
                    </a:p>
                  </a:txBody>
                  <a:tcPr marL="63500" marR="63500" marT="63500" marB="63500" horzOverflow="overflow">
                    <a:lnL w="12700">
                      <a:miter lim="400000"/>
                    </a:lnL>
                    <a:lnR w="12700">
                      <a:noFill/>
                      <a:miter lim="400000"/>
                    </a:lnR>
                    <a:lnT w="12700">
                      <a:miter lim="400000"/>
                    </a:lnT>
                    <a:lnB w="12700">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1800" b="0" i="0"/>
                      </a:pPr>
                      <a:r>
                        <a:rPr lang="en-US" dirty="0" smtClean="0"/>
                        <a:t>4.5 (Patched 4.0)</a:t>
                      </a:r>
                    </a:p>
                  </a:txBody>
                  <a:tcPr marL="63500" marR="63500" marT="63500" marB="63500" horzOverflow="overflow">
                    <a:lnL w="12700">
                      <a:noFill/>
                      <a:miter lim="400000"/>
                    </a:lnL>
                    <a:lnR w="12700">
                      <a:noFill/>
                      <a:miter lim="400000"/>
                    </a:lnR>
                    <a:lnT w="12700">
                      <a:miter lim="400000"/>
                    </a:lnT>
                    <a:lnB w="12700">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1800" b="0" i="0"/>
                      </a:pPr>
                      <a:r>
                        <a:rPr lang="hr-HR" dirty="0" smtClean="0"/>
                        <a:t>4.6</a:t>
                      </a:r>
                      <a:endParaRPr dirty="0"/>
                    </a:p>
                  </a:txBody>
                  <a:tcPr marL="63500" marR="63500" marT="63500" marB="63500" horzOverflow="overflow">
                    <a:lnL w="12700">
                      <a:noFill/>
                      <a:miter lim="400000"/>
                    </a:lnL>
                    <a:lnR w="12700">
                      <a:miter lim="400000"/>
                    </a:lnR>
                    <a:lnT w="12700">
                      <a:miter lim="400000"/>
                    </a:lnT>
                    <a:lnB w="12700">
                      <a:miter lim="400000"/>
                    </a:lnB>
                  </a:tcPr>
                </a:tc>
                <a:extLst>
                  <a:ext uri="{0D108BD9-81ED-4DB2-BD59-A6C34878D82A}">
                    <a16:rowId xmlns:a16="http://schemas.microsoft.com/office/drawing/2014/main" val="10007"/>
                  </a:ext>
                </a:extLst>
              </a:tr>
            </a:tbl>
          </a:graphicData>
        </a:graphic>
      </p:graphicFrame>
      <p:sp>
        <p:nvSpPr>
          <p:cNvPr id="94" name="Shape 94"/>
          <p:cNvSpPr>
            <a:spLocks noGrp="1"/>
          </p:cNvSpPr>
          <p:nvPr>
            <p:ph type="title"/>
          </p:nvPr>
        </p:nvSpPr>
        <p:spPr>
          <a:prstGeom prst="rect">
            <a:avLst/>
          </a:prstGeom>
        </p:spPr>
        <p:txBody>
          <a:bodyPr lIns="0" tIns="0" rIns="0" bIns="0">
            <a:normAutofit/>
          </a:bodyPr>
          <a:lstStyle/>
          <a:p>
            <a:pPr lvl="0">
              <a:tabLst>
                <a:tab pos="8229600" algn="r"/>
              </a:tabLst>
              <a:defRPr b="0">
                <a:solidFill>
                  <a:srgbClr val="000000"/>
                </a:solidFill>
              </a:defRPr>
            </a:pPr>
            <a:r>
              <a:rPr lang="ru-RU" b="1" dirty="0" smtClean="0">
                <a:solidFill>
                  <a:srgbClr val="21438F"/>
                </a:solidFill>
              </a:rPr>
              <a:t>Эволюция</a:t>
            </a:r>
            <a:r>
              <a:rPr b="1" dirty="0" smtClean="0">
                <a:solidFill>
                  <a:srgbClr val="21438F"/>
                </a:solidFill>
              </a:rPr>
              <a:t> C#</a:t>
            </a:r>
            <a:r>
              <a:rPr lang="ru-RU" b="1" dirty="0" smtClean="0">
                <a:solidFill>
                  <a:srgbClr val="21438F"/>
                </a:solidFill>
              </a:rPr>
              <a:t>,  </a:t>
            </a:r>
            <a:r>
              <a:rPr lang="en-US" b="1" dirty="0" smtClean="0">
                <a:solidFill>
                  <a:srgbClr val="21438F"/>
                </a:solidFill>
              </a:rPr>
              <a:t>CLR</a:t>
            </a:r>
            <a:r>
              <a:rPr b="1" dirty="0" smtClean="0">
                <a:solidFill>
                  <a:srgbClr val="21438F"/>
                </a:solidFill>
              </a:rPr>
              <a:t> и .NET Framework</a:t>
            </a:r>
            <a:endParaRPr b="1" dirty="0">
              <a:solidFill>
                <a:srgbClr val="21438F"/>
              </a:solidFill>
            </a:endParaRPr>
          </a:p>
        </p:txBody>
      </p:sp>
    </p:spTree>
  </p:cSld>
  <p:clrMapOvr>
    <a:masterClrMapping/>
  </p:clrMapOvr>
  <p:transition spd="med"/>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 name="Shape 57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50</a:t>
            </a:fld>
            <a:endParaRPr sz="1200" b="1">
              <a:solidFill>
                <a:srgbClr val="21438F"/>
              </a:solidFill>
            </a:endParaRPr>
          </a:p>
        </p:txBody>
      </p:sp>
      <p:grpSp>
        <p:nvGrpSpPr>
          <p:cNvPr id="576" name="Group 576"/>
          <p:cNvGrpSpPr/>
          <p:nvPr/>
        </p:nvGrpSpPr>
        <p:grpSpPr>
          <a:xfrm>
            <a:off x="277703" y="747540"/>
            <a:ext cx="8650508" cy="4243875"/>
            <a:chOff x="0" y="0"/>
            <a:chExt cx="8650506" cy="4243873"/>
          </a:xfrm>
        </p:grpSpPr>
        <p:sp>
          <p:nvSpPr>
            <p:cNvPr id="574" name="Shape 574"/>
            <p:cNvSpPr/>
            <p:nvPr/>
          </p:nvSpPr>
          <p:spPr>
            <a:xfrm>
              <a:off x="0" y="0"/>
              <a:ext cx="8650507" cy="4243874"/>
            </a:xfrm>
            <a:prstGeom prst="roundRect">
              <a:avLst>
                <a:gd name="adj" fmla="val 9470"/>
              </a:avLst>
            </a:prstGeom>
            <a:solidFill>
              <a:srgbClr val="A7C0DE"/>
            </a:solidFill>
            <a:ln w="12700" cap="flat">
              <a:noFill/>
              <a:miter lim="400000"/>
            </a:ln>
            <a:effectLst>
              <a:outerShdw blurRad="190500" dist="8455" dir="5400000" rotWithShape="0">
                <a:srgbClr val="000000"/>
              </a:outerShdw>
            </a:effectLst>
          </p:spPr>
          <p:txBody>
            <a:bodyPr wrap="square" lIns="0" tIns="0" rIns="0" bIns="0" numCol="1" anchor="t">
              <a:noAutofit/>
            </a:bodyPr>
            <a:lstStyle/>
            <a:p>
              <a:pPr lvl="0" algn="just"/>
              <a:endParaRPr/>
            </a:p>
          </p:txBody>
        </p:sp>
        <p:sp>
          <p:nvSpPr>
            <p:cNvPr id="575" name="Shape 575"/>
            <p:cNvSpPr/>
            <p:nvPr/>
          </p:nvSpPr>
          <p:spPr>
            <a:xfrm>
              <a:off x="268592" y="95049"/>
              <a:ext cx="8060051" cy="40537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noAutofit/>
            </a:bodyPr>
            <a:lstStyle/>
            <a:p>
              <a:pPr lvl="0" algn="just"/>
              <a:r>
                <a:rPr sz="1600"/>
                <a:t>На основании существующего XML файла, содержащего комментарии, которые были извлечены из проекта, можно создать .chm файл с помощью такого инструмента как Sandcastle Help File Builder. Для этого нужно выполнить следующие действия</a:t>
              </a:r>
            </a:p>
            <a:p>
              <a:pPr marL="179387" lvl="0" indent="-179387" algn="just">
                <a:buSzPct val="100000"/>
                <a:buChar char="•"/>
              </a:pPr>
              <a:r>
                <a:rPr sz="1600"/>
                <a:t>Нажать кнопку Start, пункт All Programs, выбрать Sandcastle Help File Builder, а затем нажать Sandcastle Help File Builder GUI.</a:t>
              </a:r>
            </a:p>
            <a:p>
              <a:pPr marL="179387" lvl="0" indent="-179387" algn="just">
                <a:buSzPct val="100000"/>
                <a:buChar char="•"/>
              </a:pPr>
              <a:r>
                <a:rPr sz="1600"/>
                <a:t>В Sandcastle Help File Builder, в меню File выбрать команду New Project.</a:t>
              </a:r>
            </a:p>
            <a:p>
              <a:pPr marL="179387" lvl="0" indent="-179387" algn="just">
                <a:buSzPct val="100000"/>
                <a:buChar char="•"/>
              </a:pPr>
              <a:r>
                <a:rPr sz="1600"/>
                <a:t>В диалоговом окне Save New Help Project As выполнить следующие действия, а затем нажать Save:</a:t>
              </a:r>
            </a:p>
            <a:p>
              <a:pPr marL="539750" lvl="0" indent="-179387" algn="just">
                <a:buSzPct val="100000"/>
                <a:buChar char="•"/>
              </a:pPr>
              <a:r>
                <a:rPr sz="1600"/>
                <a:t>Выбрать путь, по которому следует сохранить проект.</a:t>
              </a:r>
            </a:p>
            <a:p>
              <a:pPr marL="539750" lvl="0" indent="-179387" algn="just">
                <a:buSzPct val="100000"/>
                <a:buChar char="•"/>
              </a:pPr>
              <a:r>
                <a:rPr sz="1600"/>
                <a:t>Указать имя для Sandcastle проекта.</a:t>
              </a:r>
            </a:p>
            <a:p>
              <a:pPr marL="179387" lvl="0" indent="-179387" algn="just">
                <a:buSzPct val="100000"/>
                <a:buChar char="•"/>
              </a:pPr>
              <a:r>
                <a:rPr sz="1600"/>
                <a:t>В окне Project Explorer щелкнуть правой кнопкой мыши Documentation Sources, а затем нажать кнопку Add Documentation Source.</a:t>
              </a:r>
            </a:p>
            <a:p>
              <a:pPr marL="179387" lvl="0" indent="-179387" algn="just">
                <a:buSzPct val="100000"/>
                <a:buChar char="•"/>
              </a:pPr>
              <a:r>
                <a:rPr sz="1600"/>
                <a:t>В диалоговом окне Select the documentation source(s) перейти к папке, содержащий XML файл, а затем нажать кнопку Open.</a:t>
              </a:r>
            </a:p>
            <a:p>
              <a:pPr marL="179387" lvl="0" indent="-179387" algn="just">
                <a:buSzPct val="100000"/>
                <a:buChar char="•"/>
              </a:pPr>
              <a:r>
                <a:rPr sz="1600"/>
                <a:t>В меню Documentation, выбрать Build Project. Подождать, пока проект успешно построится. Это займет некоторое время.</a:t>
              </a:r>
            </a:p>
          </p:txBody>
        </p:sp>
      </p:grpSp>
      <p:sp>
        <p:nvSpPr>
          <p:cNvPr id="577" name="Shape 577"/>
          <p:cNvSpPr>
            <a:spLocks noGrp="1"/>
          </p:cNvSpPr>
          <p:nvPr>
            <p:ph type="title"/>
          </p:nvPr>
        </p:nvSpPr>
        <p:spPr>
          <a:prstGeom prst="rect">
            <a:avLst/>
          </a:prstGeom>
        </p:spPr>
        <p:txBody>
          <a:bodyPr lIns="0" tIns="0" rIns="0" bIns="0"/>
          <a:lstStyle>
            <a:lvl1pPr>
              <a:tabLst>
                <a:tab pos="8229600" algn="r"/>
              </a:tabLst>
            </a:lvl1pPr>
          </a:lstStyle>
          <a:p>
            <a:pPr lvl="0">
              <a:defRPr b="0">
                <a:solidFill>
                  <a:srgbClr val="000000"/>
                </a:solidFill>
              </a:defRPr>
            </a:pPr>
            <a:r>
              <a:rPr b="1">
                <a:solidFill>
                  <a:srgbClr val="21438F"/>
                </a:solidFill>
              </a:rPr>
              <a:t>Создание документации из XML комментариев</a:t>
            </a:r>
          </a:p>
        </p:txBody>
      </p:sp>
    </p:spTree>
  </p:cSld>
  <p:clrMapOvr>
    <a:masterClrMapping/>
  </p:clrMapOvr>
  <p:transition spd="med"/>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9" name="Shape 579"/>
          <p:cNvSpPr>
            <a:spLocks noGrp="1"/>
          </p:cNvSpPr>
          <p:nvPr>
            <p:ph type="title"/>
          </p:nvPr>
        </p:nvSpPr>
        <p:spPr>
          <a:xfrm>
            <a:off x="2938464" y="1524002"/>
            <a:ext cx="5214938" cy="1222376"/>
          </a:xfrm>
          <a:prstGeom prst="rect">
            <a:avLst/>
          </a:prstGeom>
        </p:spPr>
        <p:txBody>
          <a:bodyPr lIns="0" tIns="0" rIns="0" bIns="0">
            <a:normAutofit/>
          </a:bodyPr>
          <a:lstStyle/>
          <a:p>
            <a:pPr lvl="0">
              <a:defRPr sz="1800">
                <a:solidFill>
                  <a:srgbClr val="000000"/>
                </a:solidFill>
              </a:defRPr>
            </a:pPr>
            <a:r>
              <a:rPr sz="3600">
                <a:solidFill>
                  <a:srgbClr val="2750AB"/>
                </a:solidFill>
              </a:rPr>
              <a:t>Спасибо за внимание!</a:t>
            </a:r>
          </a:p>
        </p:txBody>
      </p:sp>
      <p:sp>
        <p:nvSpPr>
          <p:cNvPr id="580" name="Shape 580"/>
          <p:cNvSpPr>
            <a:spLocks noGrp="1"/>
          </p:cNvSpPr>
          <p:nvPr>
            <p:ph type="body" idx="1"/>
          </p:nvPr>
        </p:nvSpPr>
        <p:spPr>
          <a:xfrm>
            <a:off x="2947988" y="4049714"/>
            <a:ext cx="5434013" cy="1284288"/>
          </a:xfrm>
          <a:prstGeom prst="rect">
            <a:avLst/>
          </a:prstGeom>
        </p:spPr>
        <p:txBody>
          <a:bodyPr/>
          <a:lstStyle/>
          <a:p>
            <a:pPr lvl="0" algn="just" defTabSz="905255">
              <a:spcBef>
                <a:spcPts val="300"/>
              </a:spcBef>
              <a:defRPr sz="1800">
                <a:solidFill>
                  <a:srgbClr val="000000"/>
                </a:solidFill>
              </a:defRPr>
            </a:pPr>
            <a:r>
              <a:rPr sz="1584">
                <a:solidFill>
                  <a:srgbClr val="404040"/>
                </a:solidFill>
              </a:rPr>
              <a:t>БГУ, ММФ, кафедра веб-технологий и компьютерного моделирования</a:t>
            </a:r>
          </a:p>
          <a:p>
            <a:pPr lvl="0" algn="just" defTabSz="905255">
              <a:spcBef>
                <a:spcPts val="300"/>
              </a:spcBef>
              <a:defRPr sz="1800">
                <a:solidFill>
                  <a:srgbClr val="000000"/>
                </a:solidFill>
              </a:defRPr>
            </a:pPr>
            <a:r>
              <a:rPr sz="1584">
                <a:solidFill>
                  <a:srgbClr val="404040"/>
                </a:solidFill>
              </a:rPr>
              <a:t>Автор: к. ф.-м. н., доцент, Кравчук Анжелика Ивановна</a:t>
            </a:r>
          </a:p>
          <a:p>
            <a:pPr lvl="0" algn="just" defTabSz="905255">
              <a:spcBef>
                <a:spcPts val="300"/>
              </a:spcBef>
              <a:defRPr sz="1800">
                <a:solidFill>
                  <a:srgbClr val="000000"/>
                </a:solidFill>
              </a:defRPr>
            </a:pPr>
            <a:r>
              <a:rPr sz="1584">
                <a:solidFill>
                  <a:srgbClr val="404040"/>
                </a:solidFill>
              </a:rPr>
              <a:t>e-mail: </a:t>
            </a:r>
            <a:r>
              <a:rPr sz="1584">
                <a:solidFill>
                  <a:srgbClr val="404040"/>
                </a:solidFill>
                <a:hlinkClick r:id="rId2"/>
              </a:rPr>
              <a:t>anzhelika.kravchuk@gmail.com</a:t>
            </a:r>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Введение</a:t>
            </a:r>
            <a:r>
              <a:rPr lang="en-US" dirty="0"/>
              <a:t> </a:t>
            </a:r>
            <a:r>
              <a:rPr lang="en-US" dirty="0" err="1"/>
              <a:t>в</a:t>
            </a:r>
            <a:r>
              <a:rPr lang="en-US" dirty="0"/>
              <a:t> C# </a:t>
            </a:r>
            <a:r>
              <a:rPr lang="en-US" dirty="0" err="1"/>
              <a:t>и</a:t>
            </a:r>
            <a:r>
              <a:rPr lang="en-US" dirty="0"/>
              <a:t> .NET Framework</a:t>
            </a:r>
          </a:p>
        </p:txBody>
      </p:sp>
      <p:sp>
        <p:nvSpPr>
          <p:cNvPr id="96" name="Rectangle 95"/>
          <p:cNvSpPr/>
          <p:nvPr/>
        </p:nvSpPr>
        <p:spPr>
          <a:xfrm>
            <a:off x="45292" y="6439861"/>
            <a:ext cx="9077661" cy="369332"/>
          </a:xfrm>
          <a:prstGeom prst="rect">
            <a:avLst/>
          </a:prstGeom>
        </p:spPr>
        <p:txBody>
          <a:bodyPr wrap="square">
            <a:spAutoFit/>
          </a:bodyPr>
          <a:lstStyle/>
          <a:p>
            <a:r>
              <a:rPr lang="en-US" dirty="0"/>
              <a:t>http://</a:t>
            </a:r>
            <a:r>
              <a:rPr lang="en-US" dirty="0" err="1"/>
              <a:t>www.ecma-international.org</a:t>
            </a:r>
            <a:r>
              <a:rPr lang="en-US" dirty="0"/>
              <a:t>/publications/standards/Ecma-334.htm</a:t>
            </a:r>
          </a:p>
        </p:txBody>
      </p:sp>
      <p:grpSp>
        <p:nvGrpSpPr>
          <p:cNvPr id="126" name="Group 125"/>
          <p:cNvGrpSpPr/>
          <p:nvPr/>
        </p:nvGrpSpPr>
        <p:grpSpPr>
          <a:xfrm>
            <a:off x="110584" y="1207648"/>
            <a:ext cx="9065268" cy="5190174"/>
            <a:chOff x="12569" y="1199912"/>
            <a:chExt cx="9065268" cy="5190174"/>
          </a:xfrm>
        </p:grpSpPr>
        <p:sp>
          <p:nvSpPr>
            <p:cNvPr id="4" name="Oval 3"/>
            <p:cNvSpPr/>
            <p:nvPr/>
          </p:nvSpPr>
          <p:spPr>
            <a:xfrm>
              <a:off x="87311" y="5181423"/>
              <a:ext cx="597680" cy="590469"/>
            </a:xfrm>
            <a:prstGeom prst="ellipse">
              <a:avLst/>
            </a:prstGeom>
            <a:solidFill>
              <a:schemeClr val="accent1">
                <a:lumMod val="20000"/>
                <a:lumOff val="80000"/>
              </a:schemeClr>
            </a:solidFill>
            <a:ln w="25400" cap="flat">
              <a:solidFill>
                <a:srgbClr val="4F81BD"/>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5" name="Oval 4"/>
            <p:cNvSpPr/>
            <p:nvPr/>
          </p:nvSpPr>
          <p:spPr>
            <a:xfrm>
              <a:off x="1321710" y="4481682"/>
              <a:ext cx="597680" cy="590469"/>
            </a:xfrm>
            <a:prstGeom prst="ellipse">
              <a:avLst/>
            </a:prstGeom>
            <a:solidFill>
              <a:schemeClr val="accent1">
                <a:lumMod val="40000"/>
                <a:lumOff val="60000"/>
              </a:schemeClr>
            </a:solidFill>
            <a:ln w="25400" cap="flat">
              <a:solidFill>
                <a:srgbClr val="4F81BD"/>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cxnSp>
          <p:nvCxnSpPr>
            <p:cNvPr id="7" name="Straight Arrow Connector 6"/>
            <p:cNvCxnSpPr>
              <a:stCxn id="4" idx="0"/>
              <a:endCxn id="5" idx="2"/>
            </p:cNvCxnSpPr>
            <p:nvPr/>
          </p:nvCxnSpPr>
          <p:spPr>
            <a:xfrm flipV="1">
              <a:off x="386151" y="4776917"/>
              <a:ext cx="935559" cy="404506"/>
            </a:xfrm>
            <a:prstGeom prst="straightConnector1">
              <a:avLst/>
            </a:prstGeom>
            <a:noFill/>
            <a:ln w="25400" cap="flat">
              <a:solidFill>
                <a:srgbClr val="4F81BD"/>
              </a:solidFill>
              <a:prstDash val="solid"/>
              <a:bevel/>
              <a:tailEnd type="arrow"/>
            </a:ln>
            <a:effectLst>
              <a:outerShdw blurRad="38100" dist="20000" dir="5400000" rotWithShape="0">
                <a:srgbClr val="000000">
                  <a:alpha val="38000"/>
                </a:srgbClr>
              </a:outerShdw>
            </a:effectLst>
          </p:spPr>
          <p:style>
            <a:lnRef idx="0">
              <a:scrgbClr r="0" g="0" b="0"/>
            </a:lnRef>
            <a:fillRef idx="0">
              <a:scrgbClr r="0" g="0" b="0"/>
            </a:fillRef>
            <a:effectRef idx="0">
              <a:scrgbClr r="0" g="0" b="0"/>
            </a:effectRef>
            <a:fontRef idx="none"/>
          </p:style>
        </p:cxnSp>
        <p:sp>
          <p:nvSpPr>
            <p:cNvPr id="9" name="Oval 8"/>
            <p:cNvSpPr/>
            <p:nvPr/>
          </p:nvSpPr>
          <p:spPr>
            <a:xfrm>
              <a:off x="2606457" y="3757254"/>
              <a:ext cx="597680" cy="590469"/>
            </a:xfrm>
            <a:prstGeom prst="ellipse">
              <a:avLst/>
            </a:prstGeom>
            <a:solidFill>
              <a:schemeClr val="accent1">
                <a:lumMod val="60000"/>
                <a:lumOff val="40000"/>
              </a:schemeClr>
            </a:solidFill>
            <a:ln w="25400" cap="flat">
              <a:solidFill>
                <a:srgbClr val="4F81BD"/>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10" name="Oval 9"/>
            <p:cNvSpPr/>
            <p:nvPr/>
          </p:nvSpPr>
          <p:spPr>
            <a:xfrm>
              <a:off x="4034500" y="3043373"/>
              <a:ext cx="597680" cy="590469"/>
            </a:xfrm>
            <a:prstGeom prst="ellipse">
              <a:avLst/>
            </a:prstGeom>
            <a:solidFill>
              <a:schemeClr val="accent1">
                <a:lumMod val="75000"/>
              </a:schemeClr>
            </a:solidFill>
            <a:ln w="25400" cap="flat">
              <a:solidFill>
                <a:srgbClr val="4F81BD"/>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cxnSp>
          <p:nvCxnSpPr>
            <p:cNvPr id="17" name="Straight Arrow Connector 16"/>
            <p:cNvCxnSpPr>
              <a:stCxn id="10" idx="0"/>
              <a:endCxn id="19" idx="2"/>
            </p:cNvCxnSpPr>
            <p:nvPr/>
          </p:nvCxnSpPr>
          <p:spPr>
            <a:xfrm flipV="1">
              <a:off x="4333340" y="2617776"/>
              <a:ext cx="1150060" cy="425597"/>
            </a:xfrm>
            <a:prstGeom prst="straightConnector1">
              <a:avLst/>
            </a:prstGeom>
            <a:noFill/>
            <a:ln w="25400" cap="flat">
              <a:solidFill>
                <a:srgbClr val="4F81BD"/>
              </a:solidFill>
              <a:prstDash val="solid"/>
              <a:bevel/>
              <a:tailEnd type="arrow"/>
            </a:ln>
            <a:effectLst>
              <a:outerShdw blurRad="38100" dist="20000" dir="5400000" rotWithShape="0">
                <a:srgbClr val="000000">
                  <a:alpha val="38000"/>
                </a:srgbClr>
              </a:outerShdw>
            </a:effectLst>
          </p:spPr>
          <p:style>
            <a:lnRef idx="0">
              <a:scrgbClr r="0" g="0" b="0"/>
            </a:lnRef>
            <a:fillRef idx="0">
              <a:scrgbClr r="0" g="0" b="0"/>
            </a:fillRef>
            <a:effectRef idx="0">
              <a:scrgbClr r="0" g="0" b="0"/>
            </a:effectRef>
            <a:fontRef idx="none"/>
          </p:style>
        </p:cxnSp>
        <p:sp>
          <p:nvSpPr>
            <p:cNvPr id="19" name="Oval 18"/>
            <p:cNvSpPr/>
            <p:nvPr/>
          </p:nvSpPr>
          <p:spPr>
            <a:xfrm>
              <a:off x="5483400" y="2322541"/>
              <a:ext cx="597680" cy="590469"/>
            </a:xfrm>
            <a:prstGeom prst="ellipse">
              <a:avLst/>
            </a:prstGeom>
            <a:solidFill>
              <a:srgbClr val="2A496E"/>
            </a:solidFill>
            <a:ln w="25400" cap="flat">
              <a:solidFill>
                <a:srgbClr val="4F81BD"/>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66" name="TextBox 65"/>
            <p:cNvSpPr txBox="1"/>
            <p:nvPr/>
          </p:nvSpPr>
          <p:spPr>
            <a:xfrm>
              <a:off x="103467" y="4643616"/>
              <a:ext cx="765592"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600" b="1" dirty="0" smtClean="0">
                  <a:solidFill>
                    <a:schemeClr val="accent1">
                      <a:lumMod val="50000"/>
                    </a:schemeClr>
                  </a:solidFill>
                  <a:latin typeface="Consolas"/>
                  <a:cs typeface="Consolas"/>
                </a:rPr>
                <a:t>C# 1.0</a:t>
              </a:r>
              <a:endParaRPr kumimoji="0" lang="en-US" sz="1600" b="1" i="0" u="none" strike="noStrike" cap="none" spc="0" normalizeH="0" dirty="0">
                <a:ln>
                  <a:noFill/>
                </a:ln>
                <a:solidFill>
                  <a:schemeClr val="accent1">
                    <a:lumMod val="50000"/>
                  </a:schemeClr>
                </a:solidFill>
                <a:effectLst/>
                <a:uFillTx/>
                <a:latin typeface="Consolas"/>
                <a:cs typeface="Consolas"/>
                <a:sym typeface="Calibri"/>
              </a:endParaRPr>
            </a:p>
          </p:txBody>
        </p:sp>
        <p:sp>
          <p:nvSpPr>
            <p:cNvPr id="67" name="TextBox 66"/>
            <p:cNvSpPr txBox="1"/>
            <p:nvPr/>
          </p:nvSpPr>
          <p:spPr>
            <a:xfrm>
              <a:off x="1153721" y="3912864"/>
              <a:ext cx="765592"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600" b="1" dirty="0" smtClean="0">
                  <a:solidFill>
                    <a:schemeClr val="accent1">
                      <a:lumMod val="50000"/>
                    </a:schemeClr>
                  </a:solidFill>
                  <a:latin typeface="Consolas"/>
                  <a:cs typeface="Consolas"/>
                </a:rPr>
                <a:t>C# 2.0</a:t>
              </a:r>
              <a:endParaRPr kumimoji="0" lang="en-US" sz="1600" b="1" i="0" u="none" strike="noStrike" cap="none" spc="0" normalizeH="0" dirty="0">
                <a:ln>
                  <a:noFill/>
                </a:ln>
                <a:solidFill>
                  <a:schemeClr val="accent1">
                    <a:lumMod val="50000"/>
                  </a:schemeClr>
                </a:solidFill>
                <a:effectLst/>
                <a:uFillTx/>
                <a:latin typeface="Consolas"/>
                <a:cs typeface="Consolas"/>
                <a:sym typeface="Calibri"/>
              </a:endParaRPr>
            </a:p>
          </p:txBody>
        </p:sp>
        <p:sp>
          <p:nvSpPr>
            <p:cNvPr id="68" name="TextBox 67"/>
            <p:cNvSpPr txBox="1"/>
            <p:nvPr/>
          </p:nvSpPr>
          <p:spPr>
            <a:xfrm>
              <a:off x="2397627" y="3295290"/>
              <a:ext cx="765592"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600" b="1" dirty="0" smtClean="0">
                  <a:solidFill>
                    <a:schemeClr val="accent1">
                      <a:lumMod val="50000"/>
                    </a:schemeClr>
                  </a:solidFill>
                  <a:latin typeface="Consolas"/>
                  <a:cs typeface="Consolas"/>
                </a:rPr>
                <a:t>C# 3.0</a:t>
              </a:r>
              <a:endParaRPr kumimoji="0" lang="en-US" sz="1600" b="1" i="0" u="none" strike="noStrike" cap="none" spc="0" normalizeH="0" dirty="0">
                <a:ln>
                  <a:noFill/>
                </a:ln>
                <a:solidFill>
                  <a:schemeClr val="accent1">
                    <a:lumMod val="50000"/>
                  </a:schemeClr>
                </a:solidFill>
                <a:effectLst/>
                <a:uFillTx/>
                <a:latin typeface="Consolas"/>
                <a:cs typeface="Consolas"/>
                <a:sym typeface="Calibri"/>
              </a:endParaRPr>
            </a:p>
          </p:txBody>
        </p:sp>
        <p:sp>
          <p:nvSpPr>
            <p:cNvPr id="69" name="TextBox 68"/>
            <p:cNvSpPr txBox="1"/>
            <p:nvPr/>
          </p:nvSpPr>
          <p:spPr>
            <a:xfrm>
              <a:off x="3720515" y="2663786"/>
              <a:ext cx="765592"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600" b="1" dirty="0" smtClean="0">
                  <a:solidFill>
                    <a:schemeClr val="accent1">
                      <a:lumMod val="50000"/>
                    </a:schemeClr>
                  </a:solidFill>
                  <a:latin typeface="Consolas"/>
                  <a:cs typeface="Consolas"/>
                </a:rPr>
                <a:t>C# 4.0</a:t>
              </a:r>
              <a:endParaRPr kumimoji="0" lang="en-US" sz="1600" b="1" i="0" u="none" strike="noStrike" cap="none" spc="0" normalizeH="0" dirty="0">
                <a:ln>
                  <a:noFill/>
                </a:ln>
                <a:solidFill>
                  <a:schemeClr val="accent1">
                    <a:lumMod val="50000"/>
                  </a:schemeClr>
                </a:solidFill>
                <a:effectLst/>
                <a:uFillTx/>
                <a:latin typeface="Consolas"/>
                <a:cs typeface="Consolas"/>
                <a:sym typeface="Calibri"/>
              </a:endParaRPr>
            </a:p>
          </p:txBody>
        </p:sp>
        <p:sp>
          <p:nvSpPr>
            <p:cNvPr id="70" name="TextBox 69"/>
            <p:cNvSpPr txBox="1"/>
            <p:nvPr/>
          </p:nvSpPr>
          <p:spPr>
            <a:xfrm>
              <a:off x="5139562" y="1823666"/>
              <a:ext cx="765592"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600" b="1" dirty="0" smtClean="0">
                  <a:solidFill>
                    <a:schemeClr val="accent1">
                      <a:lumMod val="50000"/>
                    </a:schemeClr>
                  </a:solidFill>
                  <a:latin typeface="Consolas"/>
                  <a:cs typeface="Consolas"/>
                </a:rPr>
                <a:t>C# 5.0</a:t>
              </a:r>
              <a:endParaRPr kumimoji="0" lang="en-US" sz="1600" b="1" i="0" u="none" strike="noStrike" cap="none" spc="0" normalizeH="0" dirty="0">
                <a:ln>
                  <a:noFill/>
                </a:ln>
                <a:solidFill>
                  <a:schemeClr val="accent1">
                    <a:lumMod val="50000"/>
                  </a:schemeClr>
                </a:solidFill>
                <a:effectLst/>
                <a:uFillTx/>
                <a:latin typeface="Consolas"/>
                <a:cs typeface="Consolas"/>
                <a:sym typeface="Calibri"/>
              </a:endParaRPr>
            </a:p>
          </p:txBody>
        </p:sp>
        <p:sp>
          <p:nvSpPr>
            <p:cNvPr id="91" name="TextBox 90"/>
            <p:cNvSpPr txBox="1"/>
            <p:nvPr/>
          </p:nvSpPr>
          <p:spPr>
            <a:xfrm>
              <a:off x="12569" y="5928423"/>
              <a:ext cx="1082987" cy="46166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1" hangingPunct="0">
                <a:lnSpc>
                  <a:spcPct val="100000"/>
                </a:lnSpc>
                <a:spcBef>
                  <a:spcPts val="0"/>
                </a:spcBef>
                <a:spcAft>
                  <a:spcPts val="0"/>
                </a:spcAft>
                <a:buClrTx/>
                <a:buSzTx/>
                <a:buFontTx/>
                <a:buNone/>
                <a:tabLst/>
              </a:pPr>
              <a:r>
                <a:rPr lang="ru-RU" sz="1200" b="1" dirty="0" smtClean="0">
                  <a:solidFill>
                    <a:schemeClr val="tx1"/>
                  </a:solidFill>
                </a:rPr>
                <a:t>Управляемый</a:t>
              </a:r>
              <a:r>
                <a:rPr lang="en-US" sz="1200" b="1" dirty="0" smtClean="0">
                  <a:solidFill>
                    <a:schemeClr val="tx1"/>
                  </a:solidFill>
                </a:rPr>
                <a:t> </a:t>
              </a:r>
            </a:p>
            <a:p>
              <a:pPr marL="0" marR="0" indent="0" algn="l" defTabSz="914400" rtl="0" fontAlgn="auto" latinLnBrk="1" hangingPunct="0">
                <a:lnSpc>
                  <a:spcPct val="100000"/>
                </a:lnSpc>
                <a:spcBef>
                  <a:spcPts val="0"/>
                </a:spcBef>
                <a:spcAft>
                  <a:spcPts val="0"/>
                </a:spcAft>
                <a:buClrTx/>
                <a:buSzTx/>
                <a:buFontTx/>
                <a:buNone/>
                <a:tabLst/>
              </a:pPr>
              <a:r>
                <a:rPr lang="ru-RU" sz="1200" b="1" dirty="0" smtClean="0">
                  <a:solidFill>
                    <a:schemeClr val="tx1"/>
                  </a:solidFill>
                </a:rPr>
                <a:t>код</a:t>
              </a:r>
              <a:endParaRPr kumimoji="0" lang="en-US" sz="1200" b="1" i="0" u="none" strike="noStrike" cap="none" spc="0" normalizeH="0" dirty="0">
                <a:ln>
                  <a:noFill/>
                </a:ln>
                <a:solidFill>
                  <a:schemeClr val="tx1"/>
                </a:solidFill>
                <a:effectLst/>
                <a:uFillTx/>
                <a:sym typeface="Calibri"/>
              </a:endParaRPr>
            </a:p>
          </p:txBody>
        </p:sp>
        <p:sp>
          <p:nvSpPr>
            <p:cNvPr id="92" name="TextBox 91"/>
            <p:cNvSpPr txBox="1"/>
            <p:nvPr/>
          </p:nvSpPr>
          <p:spPr>
            <a:xfrm>
              <a:off x="1019288" y="5181423"/>
              <a:ext cx="1563888" cy="120032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285750" lvl="0" indent="-285750" algn="l">
                <a:buSzPct val="100000"/>
                <a:buFont typeface="Arial" charset="0"/>
                <a:buChar char="•"/>
                <a:defRPr sz="1800" b="0" i="0"/>
              </a:pPr>
              <a:r>
                <a:rPr lang="ru-RU" sz="1200" b="1" dirty="0" smtClean="0"/>
                <a:t>Обобщения</a:t>
              </a:r>
            </a:p>
            <a:p>
              <a:pPr marL="285750" lvl="0" indent="-285750" algn="l">
                <a:buSzPct val="100000"/>
                <a:buFont typeface="Arial" charset="0"/>
                <a:buChar char="•"/>
                <a:defRPr sz="1800" b="0" i="0"/>
              </a:pPr>
              <a:r>
                <a:rPr lang="ru-RU" sz="1200" b="1" dirty="0" smtClean="0"/>
                <a:t>Смешанные типы</a:t>
              </a:r>
            </a:p>
            <a:p>
              <a:pPr marL="285750" lvl="0" indent="-285750" algn="l">
                <a:buSzPct val="100000"/>
                <a:buFont typeface="Arial" charset="0"/>
                <a:buChar char="•"/>
                <a:defRPr sz="1800" b="0" i="0"/>
              </a:pPr>
              <a:r>
                <a:rPr lang="ru-RU" sz="1200" b="1" dirty="0" smtClean="0"/>
                <a:t>Анонимные </a:t>
              </a:r>
            </a:p>
            <a:p>
              <a:pPr lvl="0" algn="l">
                <a:buSzPct val="100000"/>
                <a:defRPr sz="1800" b="0" i="0"/>
              </a:pPr>
              <a:r>
                <a:rPr lang="ru-RU" sz="1200" b="1" dirty="0"/>
                <a:t> </a:t>
              </a:r>
              <a:r>
                <a:rPr lang="ru-RU" sz="1200" b="1" dirty="0" smtClean="0"/>
                <a:t>       методы</a:t>
              </a:r>
            </a:p>
            <a:p>
              <a:pPr marL="285750" lvl="0" indent="-285750" algn="l">
                <a:buSzPct val="100000"/>
                <a:buFont typeface="Arial" charset="0"/>
                <a:buChar char="•"/>
                <a:defRPr sz="1800" b="0" i="0"/>
              </a:pPr>
              <a:r>
                <a:rPr lang="ru-RU" sz="1200" b="1" dirty="0" smtClean="0"/>
                <a:t>Итераторы</a:t>
              </a:r>
            </a:p>
            <a:p>
              <a:pPr marL="285750" lvl="0" indent="-285750" algn="l">
                <a:buSzPct val="100000"/>
                <a:buFont typeface="Arial" charset="0"/>
                <a:buChar char="•"/>
                <a:defRPr sz="1800" b="0" i="0"/>
              </a:pPr>
              <a:r>
                <a:rPr lang="ru-RU" sz="1200" b="1" dirty="0" err="1" smtClean="0"/>
                <a:t>Null</a:t>
              </a:r>
              <a:r>
                <a:rPr lang="ru-RU" sz="1200" b="1" dirty="0" smtClean="0"/>
                <a:t>-типы</a:t>
              </a:r>
              <a:endParaRPr lang="ru-RU" sz="1200" b="1" dirty="0"/>
            </a:p>
          </p:txBody>
        </p:sp>
        <p:sp>
          <p:nvSpPr>
            <p:cNvPr id="93" name="TextBox 92"/>
            <p:cNvSpPr txBox="1"/>
            <p:nvPr/>
          </p:nvSpPr>
          <p:spPr>
            <a:xfrm>
              <a:off x="2582849" y="4481682"/>
              <a:ext cx="3078726" cy="17543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285750" lvl="0" indent="-285750" algn="l">
                <a:buSzPct val="100000"/>
                <a:buFont typeface="Arial" charset="0"/>
                <a:buChar char="•"/>
                <a:defRPr sz="1800" b="0" i="0"/>
              </a:pPr>
              <a:r>
                <a:rPr lang="ru-RU" sz="1200" b="1" dirty="0"/>
                <a:t>Неявно </a:t>
              </a:r>
              <a:r>
                <a:rPr lang="ru-RU" sz="1200" b="1" dirty="0" smtClean="0"/>
                <a:t>типизируемые</a:t>
              </a:r>
            </a:p>
            <a:p>
              <a:pPr lvl="0" algn="l">
                <a:buSzPct val="100000"/>
                <a:defRPr sz="1800" b="0" i="0"/>
              </a:pPr>
              <a:r>
                <a:rPr lang="ru-RU" sz="1200" b="1" dirty="0"/>
                <a:t> </a:t>
              </a:r>
              <a:r>
                <a:rPr lang="ru-RU" sz="1200" b="1" dirty="0" smtClean="0"/>
                <a:t>        </a:t>
              </a:r>
              <a:r>
                <a:rPr lang="ru-RU" sz="1200" b="1" dirty="0"/>
                <a:t>локальные переменные</a:t>
              </a:r>
            </a:p>
            <a:p>
              <a:pPr marL="285750" lvl="0" indent="-285750" algn="l">
                <a:buSzPct val="100000"/>
                <a:buFont typeface="Arial" charset="0"/>
                <a:buChar char="•"/>
                <a:defRPr sz="1800" b="0" i="0"/>
              </a:pPr>
              <a:r>
                <a:rPr lang="ru-RU" sz="1200" b="1" dirty="0"/>
                <a:t>Инициализаторы объектов и коллекций</a:t>
              </a:r>
            </a:p>
            <a:p>
              <a:pPr marL="285750" lvl="0" indent="-285750" algn="l">
                <a:buSzPct val="100000"/>
                <a:buFont typeface="Arial" charset="0"/>
                <a:buChar char="•"/>
                <a:defRPr sz="1800" b="0" i="0"/>
              </a:pPr>
              <a:r>
                <a:rPr lang="ru-RU" sz="1200" b="1" dirty="0"/>
                <a:t>Автоматическая реализация свойств</a:t>
              </a:r>
            </a:p>
            <a:p>
              <a:pPr marL="285750" lvl="0" indent="-285750" algn="l">
                <a:buSzPct val="100000"/>
                <a:buFont typeface="Arial" charset="0"/>
                <a:buChar char="•"/>
                <a:defRPr sz="1800" b="0" i="0"/>
              </a:pPr>
              <a:r>
                <a:rPr lang="ru-RU" sz="1200" b="1" dirty="0"/>
                <a:t>Анонимные типы</a:t>
              </a:r>
            </a:p>
            <a:p>
              <a:pPr marL="285750" lvl="0" indent="-285750" algn="l">
                <a:buSzPct val="100000"/>
                <a:buFont typeface="Arial" charset="0"/>
                <a:buChar char="•"/>
                <a:defRPr sz="1800" b="0" i="0"/>
              </a:pPr>
              <a:r>
                <a:rPr lang="ru-RU" sz="1200" b="1" dirty="0"/>
                <a:t>Методы расширения</a:t>
              </a:r>
            </a:p>
            <a:p>
              <a:pPr marL="285750" lvl="0" indent="-285750" algn="l">
                <a:buSzPct val="100000"/>
                <a:buFont typeface="Arial" charset="0"/>
                <a:buChar char="•"/>
                <a:defRPr sz="1800" b="0" i="0"/>
              </a:pPr>
              <a:r>
                <a:rPr lang="ru-RU" sz="1200" b="1" dirty="0"/>
                <a:t>Запросы</a:t>
              </a:r>
            </a:p>
            <a:p>
              <a:pPr marL="285750" lvl="0" indent="-285750" algn="l">
                <a:buSzPct val="100000"/>
                <a:buFont typeface="Arial" charset="0"/>
                <a:buChar char="•"/>
                <a:defRPr sz="1800" b="0" i="0"/>
              </a:pPr>
              <a:r>
                <a:rPr lang="ru-RU" sz="1200" b="1" dirty="0"/>
                <a:t>Лямбда-выражения</a:t>
              </a:r>
            </a:p>
            <a:p>
              <a:pPr marL="285750" lvl="0" indent="-285750" algn="l">
                <a:buSzPct val="100000"/>
                <a:buFont typeface="Arial" charset="0"/>
                <a:buChar char="•"/>
                <a:defRPr sz="1800" b="0" i="0"/>
              </a:pPr>
              <a:r>
                <a:rPr lang="ru-RU" sz="1200" b="1" dirty="0"/>
                <a:t>Деревья выражений</a:t>
              </a:r>
            </a:p>
          </p:txBody>
        </p:sp>
        <p:sp>
          <p:nvSpPr>
            <p:cNvPr id="94" name="TextBox 93"/>
            <p:cNvSpPr txBox="1"/>
            <p:nvPr/>
          </p:nvSpPr>
          <p:spPr>
            <a:xfrm>
              <a:off x="4395052" y="3552389"/>
              <a:ext cx="2501645" cy="101566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285750" lvl="0" indent="-285750" algn="l">
                <a:buSzPct val="100000"/>
                <a:buFont typeface="Arial" charset="0"/>
                <a:buChar char="•"/>
                <a:defRPr sz="1800" b="0" i="0"/>
              </a:pPr>
              <a:r>
                <a:rPr lang="ru-RU" sz="1200" b="1" dirty="0"/>
                <a:t>Динамическое связывание</a:t>
              </a:r>
            </a:p>
            <a:p>
              <a:pPr marL="285750" lvl="0" indent="-285750" algn="l">
                <a:buSzPct val="100000"/>
                <a:buFont typeface="Arial" charset="0"/>
                <a:buChar char="•"/>
                <a:defRPr sz="1800" b="0" i="0"/>
              </a:pPr>
              <a:r>
                <a:rPr lang="ru-RU" sz="1200" b="1" dirty="0"/>
                <a:t>Именованные и </a:t>
              </a:r>
              <a:endParaRPr lang="en-US" sz="1200" b="1" dirty="0" smtClean="0"/>
            </a:p>
            <a:p>
              <a:pPr marL="285750" lvl="0" indent="-285750" algn="l">
                <a:buSzPct val="100000"/>
                <a:buFont typeface="Arial" charset="0"/>
                <a:buChar char="•"/>
                <a:defRPr sz="1800" b="0" i="0"/>
              </a:pPr>
              <a:r>
                <a:rPr lang="ru-RU" sz="1200" b="1" dirty="0" smtClean="0"/>
                <a:t>дополнительные </a:t>
              </a:r>
              <a:r>
                <a:rPr lang="ru-RU" sz="1200" b="1" dirty="0"/>
                <a:t>аргументы</a:t>
              </a:r>
            </a:p>
            <a:p>
              <a:pPr marL="285750" lvl="0" indent="-285750" algn="l">
                <a:buSzPct val="100000"/>
                <a:buFont typeface="Arial" charset="0"/>
                <a:buChar char="•"/>
                <a:defRPr sz="1800" b="0" i="0"/>
              </a:pPr>
              <a:r>
                <a:rPr lang="ru-RU" sz="1200" b="1" dirty="0"/>
                <a:t>Обобщенная </a:t>
              </a:r>
              <a:r>
                <a:rPr lang="ru-RU" sz="1200" b="1" dirty="0" err="1"/>
                <a:t>ковариантность</a:t>
              </a:r>
              <a:r>
                <a:rPr lang="ru-RU" sz="1200" b="1" dirty="0"/>
                <a:t> и </a:t>
              </a:r>
              <a:endParaRPr lang="ru-RU" sz="1200" b="1" dirty="0" smtClean="0"/>
            </a:p>
            <a:p>
              <a:pPr marL="285750" lvl="0" indent="-285750" algn="l">
                <a:buSzPct val="100000"/>
                <a:buFont typeface="Arial" charset="0"/>
                <a:buChar char="•"/>
                <a:defRPr sz="1800" b="0" i="0"/>
              </a:pPr>
              <a:r>
                <a:rPr lang="ru-RU" sz="1200" b="1" dirty="0" err="1" smtClean="0"/>
                <a:t>контрвариантность</a:t>
              </a:r>
              <a:endParaRPr lang="ru-RU" sz="1200" b="1" dirty="0"/>
            </a:p>
          </p:txBody>
        </p:sp>
        <p:sp>
          <p:nvSpPr>
            <p:cNvPr id="95" name="TextBox 94"/>
            <p:cNvSpPr txBox="1"/>
            <p:nvPr/>
          </p:nvSpPr>
          <p:spPr>
            <a:xfrm>
              <a:off x="5280246" y="2979989"/>
              <a:ext cx="1042912" cy="46166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lvl="0" algn="l">
                <a:buSzPct val="100000"/>
                <a:defRPr sz="1800" b="0" i="0"/>
              </a:pPr>
              <a:r>
                <a:rPr lang="ru-RU" sz="1200" b="1" dirty="0"/>
                <a:t>Асинхронные </a:t>
              </a:r>
              <a:endParaRPr lang="en-US" sz="1200" b="1" dirty="0" smtClean="0"/>
            </a:p>
            <a:p>
              <a:pPr lvl="0" algn="l">
                <a:buSzPct val="100000"/>
                <a:defRPr sz="1800" b="0" i="0"/>
              </a:pPr>
              <a:r>
                <a:rPr lang="ru-RU" sz="1200" b="1" dirty="0" smtClean="0"/>
                <a:t>функции</a:t>
              </a:r>
              <a:endParaRPr lang="ru-RU" sz="1200" b="1" dirty="0"/>
            </a:p>
          </p:txBody>
        </p:sp>
        <p:sp>
          <p:nvSpPr>
            <p:cNvPr id="31" name="Oval 30"/>
            <p:cNvSpPr/>
            <p:nvPr/>
          </p:nvSpPr>
          <p:spPr>
            <a:xfrm>
              <a:off x="7017709" y="1633026"/>
              <a:ext cx="597680" cy="590469"/>
            </a:xfrm>
            <a:prstGeom prst="ellipse">
              <a:avLst/>
            </a:prstGeom>
            <a:solidFill>
              <a:srgbClr val="112050"/>
            </a:solidFill>
            <a:ln w="25400" cap="flat">
              <a:solidFill>
                <a:srgbClr val="4F81BD"/>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33" name="TextBox 32"/>
            <p:cNvSpPr txBox="1"/>
            <p:nvPr/>
          </p:nvSpPr>
          <p:spPr>
            <a:xfrm>
              <a:off x="6829781" y="1199912"/>
              <a:ext cx="765592"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600" b="1" dirty="0" smtClean="0">
                  <a:solidFill>
                    <a:schemeClr val="accent1">
                      <a:lumMod val="50000"/>
                    </a:schemeClr>
                  </a:solidFill>
                  <a:latin typeface="Consolas"/>
                  <a:cs typeface="Consolas"/>
                </a:rPr>
                <a:t>C# 6.0</a:t>
              </a:r>
              <a:endParaRPr kumimoji="0" lang="en-US" sz="1600" b="1" i="0" u="none" strike="noStrike" cap="none" spc="0" normalizeH="0" dirty="0">
                <a:ln>
                  <a:noFill/>
                </a:ln>
                <a:solidFill>
                  <a:schemeClr val="accent1">
                    <a:lumMod val="50000"/>
                  </a:schemeClr>
                </a:solidFill>
                <a:effectLst/>
                <a:uFillTx/>
                <a:latin typeface="Consolas"/>
                <a:cs typeface="Consolas"/>
                <a:sym typeface="Calibri"/>
              </a:endParaRPr>
            </a:p>
          </p:txBody>
        </p:sp>
        <p:cxnSp>
          <p:nvCxnSpPr>
            <p:cNvPr id="37" name="Straight Arrow Connector 36"/>
            <p:cNvCxnSpPr>
              <a:stCxn id="5" idx="0"/>
              <a:endCxn id="9" idx="2"/>
            </p:cNvCxnSpPr>
            <p:nvPr/>
          </p:nvCxnSpPr>
          <p:spPr>
            <a:xfrm flipV="1">
              <a:off x="1620550" y="4052489"/>
              <a:ext cx="985907" cy="429193"/>
            </a:xfrm>
            <a:prstGeom prst="straightConnector1">
              <a:avLst/>
            </a:prstGeom>
            <a:noFill/>
            <a:ln w="25400" cap="flat">
              <a:solidFill>
                <a:srgbClr val="4F81BD"/>
              </a:solidFill>
              <a:prstDash val="solid"/>
              <a:bevel/>
              <a:tailEnd type="arrow"/>
            </a:ln>
            <a:effectLst>
              <a:outerShdw blurRad="38100" dist="20000" dir="5400000" rotWithShape="0">
                <a:srgbClr val="000000">
                  <a:alpha val="38000"/>
                </a:srgbClr>
              </a:outerShdw>
            </a:effectLst>
          </p:spPr>
          <p:style>
            <a:lnRef idx="0">
              <a:scrgbClr r="0" g="0" b="0"/>
            </a:lnRef>
            <a:fillRef idx="0">
              <a:scrgbClr r="0" g="0" b="0"/>
            </a:fillRef>
            <a:effectRef idx="0">
              <a:scrgbClr r="0" g="0" b="0"/>
            </a:effectRef>
            <a:fontRef idx="none"/>
          </p:style>
        </p:cxnSp>
        <p:cxnSp>
          <p:nvCxnSpPr>
            <p:cNvPr id="39" name="Straight Arrow Connector 38"/>
            <p:cNvCxnSpPr>
              <a:stCxn id="9" idx="0"/>
              <a:endCxn id="10" idx="2"/>
            </p:cNvCxnSpPr>
            <p:nvPr/>
          </p:nvCxnSpPr>
          <p:spPr>
            <a:xfrm flipV="1">
              <a:off x="2905297" y="3338608"/>
              <a:ext cx="1129203" cy="418646"/>
            </a:xfrm>
            <a:prstGeom prst="straightConnector1">
              <a:avLst/>
            </a:prstGeom>
            <a:noFill/>
            <a:ln w="25400" cap="flat">
              <a:solidFill>
                <a:srgbClr val="4F81BD"/>
              </a:solidFill>
              <a:prstDash val="solid"/>
              <a:bevel/>
              <a:tailEnd type="arrow"/>
            </a:ln>
            <a:effectLst>
              <a:outerShdw blurRad="38100" dist="20000" dir="5400000" rotWithShape="0">
                <a:srgbClr val="000000">
                  <a:alpha val="38000"/>
                </a:srgbClr>
              </a:outerShdw>
            </a:effectLst>
          </p:spPr>
          <p:style>
            <a:lnRef idx="0">
              <a:scrgbClr r="0" g="0" b="0"/>
            </a:lnRef>
            <a:fillRef idx="0">
              <a:scrgbClr r="0" g="0" b="0"/>
            </a:fillRef>
            <a:effectRef idx="0">
              <a:scrgbClr r="0" g="0" b="0"/>
            </a:effectRef>
            <a:fontRef idx="none"/>
          </p:style>
        </p:cxnSp>
        <p:cxnSp>
          <p:nvCxnSpPr>
            <p:cNvPr id="57" name="Straight Arrow Connector 56"/>
            <p:cNvCxnSpPr>
              <a:stCxn id="19" idx="0"/>
              <a:endCxn id="31" idx="2"/>
            </p:cNvCxnSpPr>
            <p:nvPr/>
          </p:nvCxnSpPr>
          <p:spPr>
            <a:xfrm flipV="1">
              <a:off x="5782240" y="1928261"/>
              <a:ext cx="1235469" cy="394280"/>
            </a:xfrm>
            <a:prstGeom prst="straightConnector1">
              <a:avLst/>
            </a:prstGeom>
            <a:noFill/>
            <a:ln w="25400" cap="flat">
              <a:solidFill>
                <a:srgbClr val="4F81BD"/>
              </a:solidFill>
              <a:prstDash val="solid"/>
              <a:bevel/>
              <a:tailEnd type="arrow"/>
            </a:ln>
            <a:effectLst>
              <a:outerShdw blurRad="38100" dist="20000" dir="5400000" rotWithShape="0">
                <a:srgbClr val="000000">
                  <a:alpha val="38000"/>
                </a:srgbClr>
              </a:outerShdw>
            </a:effectLst>
          </p:spPr>
          <p:style>
            <a:lnRef idx="0">
              <a:scrgbClr r="0" g="0" b="0"/>
            </a:lnRef>
            <a:fillRef idx="0">
              <a:scrgbClr r="0" g="0" b="0"/>
            </a:fillRef>
            <a:effectRef idx="0">
              <a:scrgbClr r="0" g="0" b="0"/>
            </a:effectRef>
            <a:fontRef idx="none"/>
          </p:style>
        </p:cxnSp>
        <p:sp>
          <p:nvSpPr>
            <p:cNvPr id="74" name="TextBox 73"/>
            <p:cNvSpPr txBox="1"/>
            <p:nvPr/>
          </p:nvSpPr>
          <p:spPr>
            <a:xfrm>
              <a:off x="6898396" y="2521941"/>
              <a:ext cx="2179441" cy="249298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171450" indent="-171450">
                <a:buFont typeface="Arial" charset="0"/>
                <a:buChar char="•"/>
              </a:pPr>
              <a:r>
                <a:rPr lang="en-US" sz="1200" b="1" dirty="0"/>
                <a:t>Getter-only </a:t>
              </a:r>
              <a:r>
                <a:rPr lang="en-US" sz="1200" b="1" dirty="0" smtClean="0"/>
                <a:t>auto-properties</a:t>
              </a:r>
              <a:endParaRPr lang="en-US" sz="1200" b="1" dirty="0"/>
            </a:p>
            <a:p>
              <a:pPr marL="171450" indent="-171450">
                <a:buFont typeface="Arial" charset="0"/>
                <a:buChar char="•"/>
              </a:pPr>
              <a:r>
                <a:rPr lang="en-US" sz="1200" b="1" dirty="0" smtClean="0"/>
                <a:t>Auto-property initializers</a:t>
              </a:r>
              <a:endParaRPr lang="en-US" sz="1200" b="1" dirty="0"/>
            </a:p>
            <a:p>
              <a:pPr marL="171450" indent="-171450">
                <a:buFont typeface="Arial" charset="0"/>
                <a:buChar char="•"/>
              </a:pPr>
              <a:r>
                <a:rPr lang="en-US" sz="1200" b="1" dirty="0"/>
                <a:t>Expression-bodied members</a:t>
              </a:r>
            </a:p>
            <a:p>
              <a:pPr marL="171450" indent="-171450">
                <a:buFont typeface="Arial" charset="0"/>
                <a:buChar char="•"/>
              </a:pPr>
              <a:r>
                <a:rPr lang="en-US" sz="1200" b="1" dirty="0"/>
                <a:t>Null-conditional operators</a:t>
              </a:r>
            </a:p>
            <a:p>
              <a:pPr marL="171450" indent="-171450">
                <a:buFont typeface="Arial" charset="0"/>
                <a:buChar char="•"/>
              </a:pPr>
              <a:r>
                <a:rPr lang="en-US" sz="1200" b="1" dirty="0"/>
                <a:t>Using static members</a:t>
              </a:r>
            </a:p>
            <a:p>
              <a:pPr marL="171450" indent="-171450">
                <a:buFont typeface="Arial" charset="0"/>
                <a:buChar char="•"/>
              </a:pPr>
              <a:r>
                <a:rPr lang="en-US" sz="1200" b="1" dirty="0"/>
                <a:t>Index initializers</a:t>
              </a:r>
            </a:p>
            <a:p>
              <a:pPr marL="171450" indent="-171450">
                <a:buFont typeface="Arial" charset="0"/>
                <a:buChar char="•"/>
              </a:pPr>
              <a:r>
                <a:rPr lang="en-US" sz="1200" b="1" dirty="0"/>
                <a:t>String interpolation</a:t>
              </a:r>
            </a:p>
            <a:p>
              <a:pPr marL="171450" indent="-171450">
                <a:buFont typeface="Arial" charset="0"/>
                <a:buChar char="•"/>
              </a:pPr>
              <a:r>
                <a:rPr lang="en-US" sz="1200" b="1" dirty="0" err="1"/>
                <a:t>nameof</a:t>
              </a:r>
              <a:r>
                <a:rPr lang="en-US" sz="1200" b="1" dirty="0"/>
                <a:t> operator</a:t>
              </a:r>
            </a:p>
            <a:p>
              <a:pPr marL="171450" indent="-171450">
                <a:buFont typeface="Arial" charset="0"/>
                <a:buChar char="•"/>
              </a:pPr>
              <a:r>
                <a:rPr lang="en-US" sz="1200" b="1" dirty="0"/>
                <a:t>Await in catch/finally</a:t>
              </a:r>
            </a:p>
            <a:p>
              <a:pPr marL="171450" indent="-171450">
                <a:buFont typeface="Arial" charset="0"/>
                <a:buChar char="•"/>
              </a:pPr>
              <a:r>
                <a:rPr lang="en-US" sz="1200" b="1" dirty="0"/>
                <a:t>Exception filters</a:t>
              </a:r>
            </a:p>
            <a:p>
              <a:pPr marL="171450" indent="-171450">
                <a:buFont typeface="Arial" charset="0"/>
                <a:buChar char="•"/>
              </a:pPr>
              <a:r>
                <a:rPr lang="en-US" sz="1200" b="1" dirty="0"/>
                <a:t>Extension Add in collection </a:t>
              </a:r>
              <a:endParaRPr lang="ru-RU" sz="1200" b="1" dirty="0" smtClean="0"/>
            </a:p>
            <a:p>
              <a:r>
                <a:rPr lang="ru-RU" sz="1200" b="1" dirty="0" smtClean="0"/>
                <a:t>      </a:t>
              </a:r>
              <a:r>
                <a:rPr lang="en-US" sz="1200" b="1" dirty="0" smtClean="0"/>
                <a:t>initializers</a:t>
              </a:r>
              <a:endParaRPr lang="en-US" sz="1200" b="1" dirty="0"/>
            </a:p>
            <a:p>
              <a:pPr marL="171450" indent="-171450">
                <a:buFont typeface="Arial" charset="0"/>
                <a:buChar char="•"/>
              </a:pPr>
              <a:r>
                <a:rPr lang="en-US" sz="1200" b="1" dirty="0"/>
                <a:t>Improved overload resolution</a:t>
              </a:r>
            </a:p>
          </p:txBody>
        </p:sp>
        <p:sp>
          <p:nvSpPr>
            <p:cNvPr id="89" name="TextBox 88"/>
            <p:cNvSpPr txBox="1"/>
            <p:nvPr/>
          </p:nvSpPr>
          <p:spPr>
            <a:xfrm>
              <a:off x="7810500" y="4267200"/>
              <a:ext cx="92396"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Calibri"/>
                <a:ea typeface="Calibri"/>
                <a:cs typeface="Calibri"/>
                <a:sym typeface="Calibri"/>
              </a:endParaRPr>
            </a:p>
          </p:txBody>
        </p:sp>
      </p:grpSp>
      <p:cxnSp>
        <p:nvCxnSpPr>
          <p:cNvPr id="140" name="Straight Arrow Connector 139"/>
          <p:cNvCxnSpPr>
            <a:stCxn id="31" idx="0"/>
          </p:cNvCxnSpPr>
          <p:nvPr/>
        </p:nvCxnSpPr>
        <p:spPr>
          <a:xfrm flipV="1">
            <a:off x="7414564" y="1376924"/>
            <a:ext cx="1114839" cy="263838"/>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sp>
        <p:nvSpPr>
          <p:cNvPr id="143" name="TextBox 142"/>
          <p:cNvSpPr txBox="1"/>
          <p:nvPr/>
        </p:nvSpPr>
        <p:spPr>
          <a:xfrm>
            <a:off x="8115039" y="938672"/>
            <a:ext cx="765592"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600" b="1" dirty="0" smtClean="0">
                <a:solidFill>
                  <a:srgbClr val="FF0000"/>
                </a:solidFill>
                <a:latin typeface="Consolas"/>
                <a:cs typeface="Consolas"/>
              </a:rPr>
              <a:t>C# </a:t>
            </a:r>
            <a:r>
              <a:rPr lang="en-US" sz="1600" b="1" dirty="0">
                <a:solidFill>
                  <a:srgbClr val="FF0000"/>
                </a:solidFill>
                <a:latin typeface="Consolas"/>
                <a:cs typeface="Consolas"/>
              </a:rPr>
              <a:t>7</a:t>
            </a:r>
            <a:r>
              <a:rPr lang="en-US" sz="1600" b="1" dirty="0" smtClean="0">
                <a:solidFill>
                  <a:srgbClr val="FF0000"/>
                </a:solidFill>
                <a:latin typeface="Consolas"/>
                <a:cs typeface="Consolas"/>
              </a:rPr>
              <a:t>.0</a:t>
            </a:r>
            <a:endParaRPr kumimoji="0" lang="en-US" sz="1600" b="1" i="0" u="none" strike="noStrike" cap="none" spc="0" normalizeH="0" dirty="0">
              <a:ln>
                <a:noFill/>
              </a:ln>
              <a:solidFill>
                <a:srgbClr val="FF0000"/>
              </a:solidFill>
              <a:effectLst/>
              <a:uFillTx/>
              <a:latin typeface="Consolas"/>
              <a:cs typeface="Consolas"/>
              <a:sym typeface="Calibri"/>
            </a:endParaRPr>
          </a:p>
        </p:txBody>
      </p:sp>
      <p:sp>
        <p:nvSpPr>
          <p:cNvPr id="144" name="TextBox 143"/>
          <p:cNvSpPr txBox="1"/>
          <p:nvPr/>
        </p:nvSpPr>
        <p:spPr>
          <a:xfrm>
            <a:off x="8183281" y="1585497"/>
            <a:ext cx="541172" cy="33855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600" b="1" dirty="0" smtClean="0">
                <a:solidFill>
                  <a:srgbClr val="FF0000"/>
                </a:solidFill>
                <a:latin typeface="Consolas"/>
                <a:cs typeface="Consolas"/>
              </a:rPr>
              <a:t>????</a:t>
            </a:r>
            <a:endParaRPr kumimoji="0" lang="en-US" sz="1600" b="1" i="0" u="none" strike="noStrike" cap="none" spc="0" normalizeH="0" dirty="0">
              <a:ln>
                <a:noFill/>
              </a:ln>
              <a:solidFill>
                <a:srgbClr val="FF0000"/>
              </a:solidFill>
              <a:effectLst/>
              <a:uFillTx/>
              <a:latin typeface="Consolas"/>
              <a:cs typeface="Consolas"/>
              <a:sym typeface="Calibri"/>
            </a:endParaRPr>
          </a:p>
        </p:txBody>
      </p:sp>
    </p:spTree>
    <p:extLst>
      <p:ext uri="{BB962C8B-B14F-4D97-AF65-F5344CB8AC3E}">
        <p14:creationId xmlns:p14="http://schemas.microsoft.com/office/powerpoint/2010/main" val="1312947517"/>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smtClean="0"/>
              <a:t>Эволюция языка </a:t>
            </a:r>
            <a:r>
              <a:rPr lang="en-US" dirty="0" smtClean="0"/>
              <a:t>C</a:t>
            </a:r>
            <a:r>
              <a:rPr lang="en-US" dirty="0"/>
              <a:t>#</a:t>
            </a:r>
          </a:p>
        </p:txBody>
      </p:sp>
      <p:sp>
        <p:nvSpPr>
          <p:cNvPr id="96" name="Rectangle 95"/>
          <p:cNvSpPr/>
          <p:nvPr/>
        </p:nvSpPr>
        <p:spPr>
          <a:xfrm>
            <a:off x="45292" y="6439861"/>
            <a:ext cx="9077661" cy="369332"/>
          </a:xfrm>
          <a:prstGeom prst="rect">
            <a:avLst/>
          </a:prstGeom>
        </p:spPr>
        <p:txBody>
          <a:bodyPr wrap="square">
            <a:spAutoFit/>
          </a:bodyPr>
          <a:lstStyle/>
          <a:p>
            <a:r>
              <a:rPr lang="en-US" dirty="0"/>
              <a:t>http://</a:t>
            </a:r>
            <a:r>
              <a:rPr lang="en-US" dirty="0" err="1"/>
              <a:t>www.ecma-international.org</a:t>
            </a:r>
            <a:r>
              <a:rPr lang="en-US" dirty="0"/>
              <a:t>/publications/standards/Ecma-334.htm</a:t>
            </a:r>
          </a:p>
        </p:txBody>
      </p:sp>
      <p:pic>
        <p:nvPicPr>
          <p:cNvPr id="11" name="Picture 10"/>
          <p:cNvPicPr>
            <a:picLocks noChangeAspect="1"/>
          </p:cNvPicPr>
          <p:nvPr/>
        </p:nvPicPr>
        <p:blipFill>
          <a:blip r:embed="rId3">
            <a:duotone>
              <a:schemeClr val="accent1">
                <a:shade val="45000"/>
                <a:satMod val="135000"/>
              </a:schemeClr>
              <a:prstClr val="white"/>
            </a:duotone>
          </a:blip>
          <a:stretch>
            <a:fillRect/>
          </a:stretch>
        </p:blipFill>
        <p:spPr>
          <a:xfrm>
            <a:off x="1247983" y="3824893"/>
            <a:ext cx="6672278" cy="2743181"/>
          </a:xfrm>
          <a:prstGeom prst="rect">
            <a:avLst/>
          </a:prstGeom>
        </p:spPr>
      </p:pic>
      <p:sp>
        <p:nvSpPr>
          <p:cNvPr id="38" name="TextBox 37"/>
          <p:cNvSpPr txBox="1"/>
          <p:nvPr/>
        </p:nvSpPr>
        <p:spPr>
          <a:xfrm>
            <a:off x="7923979" y="4719061"/>
            <a:ext cx="938716" cy="70788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2000" b="1" dirty="0" smtClean="0">
                <a:solidFill>
                  <a:srgbClr val="5A2481"/>
                </a:solidFill>
                <a:latin typeface="Consolas"/>
                <a:cs typeface="Consolas"/>
              </a:rPr>
              <a:t>C# 7.0</a:t>
            </a:r>
            <a:endParaRPr lang="ru-RU" sz="2000" b="1" dirty="0" smtClean="0">
              <a:solidFill>
                <a:srgbClr val="5A2481"/>
              </a:solidFill>
              <a:latin typeface="Consolas"/>
              <a:cs typeface="Consolas"/>
            </a:endParaRPr>
          </a:p>
          <a:p>
            <a:pPr marL="0" marR="0" indent="0" algn="ctr" defTabSz="914400" rtl="0" fontAlgn="auto" latinLnBrk="1" hangingPunct="0">
              <a:lnSpc>
                <a:spcPct val="100000"/>
              </a:lnSpc>
              <a:spcBef>
                <a:spcPts val="0"/>
              </a:spcBef>
              <a:spcAft>
                <a:spcPts val="0"/>
              </a:spcAft>
              <a:buClrTx/>
              <a:buSzTx/>
              <a:buFontTx/>
              <a:buNone/>
              <a:tabLst/>
            </a:pPr>
            <a:r>
              <a:rPr lang="ru-RU" sz="2000" b="1" dirty="0" smtClean="0">
                <a:solidFill>
                  <a:srgbClr val="5A2481"/>
                </a:solidFill>
                <a:latin typeface="Consolas"/>
                <a:cs typeface="Consolas"/>
              </a:rPr>
              <a:t>?</a:t>
            </a:r>
            <a:endParaRPr kumimoji="0" lang="en-US" sz="2000" b="1" i="0" u="none" strike="noStrike" cap="none" spc="0" normalizeH="0" dirty="0">
              <a:ln>
                <a:noFill/>
              </a:ln>
              <a:solidFill>
                <a:srgbClr val="5A2481"/>
              </a:solidFill>
              <a:effectLst/>
              <a:uFillTx/>
              <a:latin typeface="Consolas"/>
              <a:cs typeface="Consolas"/>
              <a:sym typeface="Calibri"/>
            </a:endParaRPr>
          </a:p>
        </p:txBody>
      </p:sp>
      <p:sp>
        <p:nvSpPr>
          <p:cNvPr id="12" name="Rectangle 11"/>
          <p:cNvSpPr/>
          <p:nvPr/>
        </p:nvSpPr>
        <p:spPr>
          <a:xfrm>
            <a:off x="992546" y="3374221"/>
            <a:ext cx="1762021" cy="1508105"/>
          </a:xfrm>
          <a:prstGeom prst="rect">
            <a:avLst/>
          </a:prstGeom>
        </p:spPr>
        <p:txBody>
          <a:bodyPr wrap="none">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400" b="1" dirty="0">
                <a:solidFill>
                  <a:srgbClr val="112050"/>
                </a:solidFill>
                <a:latin typeface="Consolas"/>
                <a:cs typeface="Consolas"/>
              </a:rPr>
              <a:t>C# </a:t>
            </a:r>
            <a:r>
              <a:rPr lang="en-US" sz="1400" b="1" dirty="0" smtClean="0">
                <a:solidFill>
                  <a:srgbClr val="112050"/>
                </a:solidFill>
                <a:latin typeface="Consolas"/>
                <a:cs typeface="Consolas"/>
              </a:rPr>
              <a:t>2.0</a:t>
            </a:r>
            <a:endParaRPr lang="ru-RU" sz="1400" b="1" dirty="0" smtClean="0">
              <a:solidFill>
                <a:srgbClr val="112050"/>
              </a:solidFill>
              <a:latin typeface="Consolas"/>
              <a:cs typeface="Consolas"/>
            </a:endParaRPr>
          </a:p>
          <a:p>
            <a:pPr marL="285750" lvl="0" indent="-285750" algn="l">
              <a:buSzPct val="100000"/>
              <a:buFont typeface="Arial" charset="0"/>
              <a:buChar char="•"/>
              <a:defRPr sz="1800" b="0" i="0"/>
            </a:pPr>
            <a:r>
              <a:rPr lang="ru-RU" sz="1300" b="1" dirty="0">
                <a:solidFill>
                  <a:srgbClr val="112050"/>
                </a:solidFill>
              </a:rPr>
              <a:t>Обобщения</a:t>
            </a:r>
          </a:p>
          <a:p>
            <a:pPr marL="285750" lvl="0" indent="-285750" algn="l">
              <a:buSzPct val="100000"/>
              <a:buFont typeface="Arial" charset="0"/>
              <a:buChar char="•"/>
              <a:defRPr sz="1800" b="0" i="0"/>
            </a:pPr>
            <a:r>
              <a:rPr lang="ru-RU" sz="1300" b="1" dirty="0">
                <a:solidFill>
                  <a:srgbClr val="112050"/>
                </a:solidFill>
              </a:rPr>
              <a:t>Смешанные типы</a:t>
            </a:r>
          </a:p>
          <a:p>
            <a:pPr marL="285750" lvl="0" indent="-285750" algn="l">
              <a:buSzPct val="100000"/>
              <a:buFont typeface="Arial" charset="0"/>
              <a:buChar char="•"/>
              <a:defRPr sz="1800" b="0" i="0"/>
            </a:pPr>
            <a:r>
              <a:rPr lang="ru-RU" sz="1300" b="1" dirty="0">
                <a:solidFill>
                  <a:srgbClr val="112050"/>
                </a:solidFill>
              </a:rPr>
              <a:t>Анонимные </a:t>
            </a:r>
          </a:p>
          <a:p>
            <a:pPr lvl="0" algn="l">
              <a:buSzPct val="100000"/>
              <a:defRPr sz="1800" b="0" i="0"/>
            </a:pPr>
            <a:r>
              <a:rPr lang="ru-RU" sz="1300" b="1" dirty="0">
                <a:solidFill>
                  <a:srgbClr val="112050"/>
                </a:solidFill>
              </a:rPr>
              <a:t>        методы</a:t>
            </a:r>
          </a:p>
          <a:p>
            <a:pPr marL="285750" lvl="0" indent="-285750" algn="l">
              <a:buSzPct val="100000"/>
              <a:buFont typeface="Arial" charset="0"/>
              <a:buChar char="•"/>
              <a:defRPr sz="1800" b="0" i="0"/>
            </a:pPr>
            <a:r>
              <a:rPr lang="ru-RU" sz="1300" b="1" dirty="0">
                <a:solidFill>
                  <a:srgbClr val="112050"/>
                </a:solidFill>
              </a:rPr>
              <a:t>Итераторы</a:t>
            </a:r>
          </a:p>
          <a:p>
            <a:pPr marL="285750" lvl="0" indent="-285750" algn="l">
              <a:buSzPct val="100000"/>
              <a:buFont typeface="Arial" charset="0"/>
              <a:buChar char="•"/>
              <a:defRPr sz="1800" b="0" i="0"/>
            </a:pPr>
            <a:r>
              <a:rPr lang="ru-RU" sz="1300" b="1" dirty="0" err="1" smtClean="0">
                <a:solidFill>
                  <a:srgbClr val="112050"/>
                </a:solidFill>
              </a:rPr>
              <a:t>Null</a:t>
            </a:r>
            <a:r>
              <a:rPr lang="ru-RU" sz="1300" b="1" dirty="0" smtClean="0">
                <a:solidFill>
                  <a:srgbClr val="112050"/>
                </a:solidFill>
              </a:rPr>
              <a:t>-типы</a:t>
            </a:r>
            <a:endParaRPr lang="ru-RU" sz="1300" b="1" dirty="0">
              <a:solidFill>
                <a:srgbClr val="112050"/>
              </a:solidFill>
            </a:endParaRPr>
          </a:p>
        </p:txBody>
      </p:sp>
      <p:sp>
        <p:nvSpPr>
          <p:cNvPr id="40" name="TextBox 39"/>
          <p:cNvSpPr txBox="1"/>
          <p:nvPr/>
        </p:nvSpPr>
        <p:spPr>
          <a:xfrm>
            <a:off x="45292" y="4662841"/>
            <a:ext cx="1380096" cy="70788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lang="en-US" sz="1400" b="1" dirty="0" smtClean="0">
                <a:solidFill>
                  <a:srgbClr val="112050"/>
                </a:solidFill>
                <a:latin typeface="Consolas"/>
                <a:cs typeface="Consolas"/>
              </a:rPr>
              <a:t>C# 1.0</a:t>
            </a:r>
            <a:endParaRPr lang="ru-RU" sz="1400" b="1" dirty="0">
              <a:solidFill>
                <a:srgbClr val="112050"/>
              </a:solidFill>
              <a:latin typeface="Consolas"/>
              <a:cs typeface="Consolas"/>
            </a:endParaRPr>
          </a:p>
          <a:p>
            <a:pPr marL="0" marR="0" indent="0" algn="l" defTabSz="914400" rtl="0" fontAlgn="auto" latinLnBrk="1" hangingPunct="0">
              <a:lnSpc>
                <a:spcPct val="100000"/>
              </a:lnSpc>
              <a:spcBef>
                <a:spcPts val="0"/>
              </a:spcBef>
              <a:spcAft>
                <a:spcPts val="0"/>
              </a:spcAft>
              <a:buClrTx/>
              <a:buSzTx/>
              <a:buFontTx/>
              <a:buNone/>
              <a:tabLst/>
            </a:pPr>
            <a:r>
              <a:rPr lang="ru-RU" sz="1300" b="1" dirty="0" smtClean="0">
                <a:solidFill>
                  <a:srgbClr val="112050"/>
                </a:solidFill>
              </a:rPr>
              <a:t>Управляемый</a:t>
            </a:r>
            <a:r>
              <a:rPr lang="en-US" sz="1300" b="1" dirty="0" smtClean="0">
                <a:solidFill>
                  <a:srgbClr val="112050"/>
                </a:solidFill>
              </a:rPr>
              <a:t> </a:t>
            </a:r>
            <a:endParaRPr lang="en-US" sz="1300" b="1" dirty="0">
              <a:solidFill>
                <a:srgbClr val="112050"/>
              </a:solidFill>
            </a:endParaRPr>
          </a:p>
          <a:p>
            <a:pPr marL="0" marR="0" indent="0" algn="l" defTabSz="914400" rtl="0" fontAlgn="auto" latinLnBrk="1" hangingPunct="0">
              <a:lnSpc>
                <a:spcPct val="100000"/>
              </a:lnSpc>
              <a:spcBef>
                <a:spcPts val="0"/>
              </a:spcBef>
              <a:spcAft>
                <a:spcPts val="0"/>
              </a:spcAft>
              <a:buClrTx/>
              <a:buSzTx/>
              <a:buFontTx/>
              <a:buNone/>
              <a:tabLst/>
            </a:pPr>
            <a:r>
              <a:rPr lang="ru-RU" sz="1300" b="1" dirty="0" smtClean="0">
                <a:solidFill>
                  <a:srgbClr val="112050"/>
                </a:solidFill>
              </a:rPr>
              <a:t>код</a:t>
            </a:r>
            <a:endParaRPr lang="en-US" sz="1300" b="1" dirty="0">
              <a:solidFill>
                <a:srgbClr val="112050"/>
              </a:solidFill>
            </a:endParaRPr>
          </a:p>
        </p:txBody>
      </p:sp>
      <p:sp>
        <p:nvSpPr>
          <p:cNvPr id="41" name="TextBox 40"/>
          <p:cNvSpPr txBox="1"/>
          <p:nvPr/>
        </p:nvSpPr>
        <p:spPr>
          <a:xfrm>
            <a:off x="2105751" y="1505729"/>
            <a:ext cx="3312764" cy="20928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rtl="0">
              <a:buSzPct val="100000"/>
              <a:defRPr sz="1800" b="0" i="0"/>
            </a:pPr>
            <a:r>
              <a:rPr lang="en-US" sz="1400" b="1" dirty="0">
                <a:solidFill>
                  <a:srgbClr val="112050"/>
                </a:solidFill>
                <a:latin typeface="Consolas"/>
                <a:cs typeface="Consolas"/>
              </a:rPr>
              <a:t>C# </a:t>
            </a:r>
            <a:r>
              <a:rPr lang="ru-RU" sz="1400" b="1" dirty="0" smtClean="0">
                <a:solidFill>
                  <a:srgbClr val="112050"/>
                </a:solidFill>
                <a:latin typeface="Consolas"/>
                <a:cs typeface="Consolas"/>
              </a:rPr>
              <a:t>3</a:t>
            </a:r>
            <a:r>
              <a:rPr lang="en-US" sz="1400" b="1" dirty="0" smtClean="0">
                <a:solidFill>
                  <a:srgbClr val="112050"/>
                </a:solidFill>
                <a:latin typeface="Consolas"/>
                <a:cs typeface="Consolas"/>
              </a:rPr>
              <a:t>.0</a:t>
            </a:r>
            <a:endParaRPr lang="ru-RU" sz="1400" b="1" dirty="0">
              <a:solidFill>
                <a:srgbClr val="112050"/>
              </a:solidFill>
            </a:endParaRPr>
          </a:p>
          <a:p>
            <a:pPr marL="285750" lvl="0" indent="-285750" algn="l">
              <a:buSzPct val="100000"/>
              <a:buFont typeface="Arial" charset="0"/>
              <a:buChar char="•"/>
              <a:defRPr sz="1800" b="0" i="0"/>
            </a:pPr>
            <a:r>
              <a:rPr lang="ru-RU" sz="1300" b="1" dirty="0" smtClean="0">
                <a:solidFill>
                  <a:srgbClr val="112050"/>
                </a:solidFill>
              </a:rPr>
              <a:t>Неявно типизируемые</a:t>
            </a:r>
          </a:p>
          <a:p>
            <a:pPr lvl="0" algn="l">
              <a:buSzPct val="100000"/>
              <a:defRPr sz="1800" b="0" i="0"/>
            </a:pPr>
            <a:r>
              <a:rPr lang="ru-RU" sz="1300" b="1" dirty="0">
                <a:solidFill>
                  <a:srgbClr val="112050"/>
                </a:solidFill>
              </a:rPr>
              <a:t> </a:t>
            </a:r>
            <a:r>
              <a:rPr lang="ru-RU" sz="1300" b="1" dirty="0" smtClean="0">
                <a:solidFill>
                  <a:srgbClr val="112050"/>
                </a:solidFill>
              </a:rPr>
              <a:t>        </a:t>
            </a:r>
            <a:r>
              <a:rPr lang="ru-RU" sz="1300" b="1" dirty="0">
                <a:solidFill>
                  <a:srgbClr val="112050"/>
                </a:solidFill>
              </a:rPr>
              <a:t>локальные переменные</a:t>
            </a:r>
          </a:p>
          <a:p>
            <a:pPr marL="285750" lvl="0" indent="-285750" algn="l">
              <a:buSzPct val="100000"/>
              <a:buFont typeface="Arial" charset="0"/>
              <a:buChar char="•"/>
              <a:defRPr sz="1800" b="0" i="0"/>
            </a:pPr>
            <a:r>
              <a:rPr lang="ru-RU" sz="1300" b="1" dirty="0">
                <a:solidFill>
                  <a:srgbClr val="112050"/>
                </a:solidFill>
              </a:rPr>
              <a:t>Инициализаторы объектов и коллекций</a:t>
            </a:r>
          </a:p>
          <a:p>
            <a:pPr marL="285750" lvl="0" indent="-285750" algn="l">
              <a:buSzPct val="100000"/>
              <a:buFont typeface="Arial" charset="0"/>
              <a:buChar char="•"/>
              <a:defRPr sz="1800" b="0" i="0"/>
            </a:pPr>
            <a:r>
              <a:rPr lang="ru-RU" sz="1300" b="1" dirty="0">
                <a:solidFill>
                  <a:srgbClr val="112050"/>
                </a:solidFill>
              </a:rPr>
              <a:t>Автоматическая реализация свойств</a:t>
            </a:r>
          </a:p>
          <a:p>
            <a:pPr marL="285750" lvl="0" indent="-285750" algn="l">
              <a:buSzPct val="100000"/>
              <a:buFont typeface="Arial" charset="0"/>
              <a:buChar char="•"/>
              <a:defRPr sz="1800" b="0" i="0"/>
            </a:pPr>
            <a:r>
              <a:rPr lang="ru-RU" sz="1300" b="1" dirty="0">
                <a:solidFill>
                  <a:srgbClr val="112050"/>
                </a:solidFill>
              </a:rPr>
              <a:t>Анонимные типы</a:t>
            </a:r>
          </a:p>
          <a:p>
            <a:pPr marL="285750" lvl="0" indent="-285750" algn="l">
              <a:buSzPct val="100000"/>
              <a:buFont typeface="Arial" charset="0"/>
              <a:buChar char="•"/>
              <a:defRPr sz="1800" b="0" i="0"/>
            </a:pPr>
            <a:r>
              <a:rPr lang="ru-RU" sz="1300" b="1" dirty="0">
                <a:solidFill>
                  <a:srgbClr val="112050"/>
                </a:solidFill>
              </a:rPr>
              <a:t>Методы расширения</a:t>
            </a:r>
          </a:p>
          <a:p>
            <a:pPr marL="285750" lvl="0" indent="-285750" algn="l">
              <a:buSzPct val="100000"/>
              <a:buFont typeface="Arial" charset="0"/>
              <a:buChar char="•"/>
              <a:defRPr sz="1800" b="0" i="0"/>
            </a:pPr>
            <a:r>
              <a:rPr lang="ru-RU" sz="1300" b="1" dirty="0">
                <a:solidFill>
                  <a:srgbClr val="112050"/>
                </a:solidFill>
              </a:rPr>
              <a:t>Запросы</a:t>
            </a:r>
          </a:p>
          <a:p>
            <a:pPr marL="285750" lvl="0" indent="-285750" algn="l">
              <a:buSzPct val="100000"/>
              <a:buFont typeface="Arial" charset="0"/>
              <a:buChar char="•"/>
              <a:defRPr sz="1800" b="0" i="0"/>
            </a:pPr>
            <a:r>
              <a:rPr lang="ru-RU" sz="1300" b="1" dirty="0">
                <a:solidFill>
                  <a:srgbClr val="112050"/>
                </a:solidFill>
              </a:rPr>
              <a:t>Лямбда-выражения</a:t>
            </a:r>
          </a:p>
          <a:p>
            <a:pPr marL="285750" lvl="0" indent="-285750" algn="l">
              <a:buSzPct val="100000"/>
              <a:buFont typeface="Arial" charset="0"/>
              <a:buChar char="•"/>
              <a:defRPr sz="1800" b="0" i="0"/>
            </a:pPr>
            <a:r>
              <a:rPr lang="ru-RU" sz="1300" b="1" dirty="0">
                <a:solidFill>
                  <a:srgbClr val="112050"/>
                </a:solidFill>
              </a:rPr>
              <a:t>Деревья выражений</a:t>
            </a:r>
          </a:p>
        </p:txBody>
      </p:sp>
      <p:sp>
        <p:nvSpPr>
          <p:cNvPr id="42" name="TextBox 41"/>
          <p:cNvSpPr txBox="1"/>
          <p:nvPr/>
        </p:nvSpPr>
        <p:spPr>
          <a:xfrm>
            <a:off x="4172099" y="2764866"/>
            <a:ext cx="2685990" cy="130804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rtl="0">
              <a:buSzPct val="100000"/>
              <a:defRPr sz="1800" b="0" i="0"/>
            </a:pPr>
            <a:r>
              <a:rPr lang="en-US" sz="1400" b="1" dirty="0">
                <a:solidFill>
                  <a:srgbClr val="112050"/>
                </a:solidFill>
                <a:latin typeface="Consolas"/>
                <a:cs typeface="Consolas"/>
              </a:rPr>
              <a:t>C# </a:t>
            </a:r>
            <a:r>
              <a:rPr lang="ru-RU" sz="1400" b="1" dirty="0">
                <a:solidFill>
                  <a:srgbClr val="112050"/>
                </a:solidFill>
                <a:latin typeface="Consolas"/>
                <a:cs typeface="Consolas"/>
              </a:rPr>
              <a:t>4</a:t>
            </a:r>
            <a:r>
              <a:rPr lang="en-US" sz="1400" b="1" dirty="0" smtClean="0">
                <a:solidFill>
                  <a:srgbClr val="112050"/>
                </a:solidFill>
                <a:latin typeface="Consolas"/>
                <a:cs typeface="Consolas"/>
              </a:rPr>
              <a:t>.0</a:t>
            </a:r>
            <a:endParaRPr lang="ru-RU" sz="1400" b="1" dirty="0" smtClean="0">
              <a:solidFill>
                <a:srgbClr val="112050"/>
              </a:solidFill>
            </a:endParaRPr>
          </a:p>
          <a:p>
            <a:pPr marL="285750" lvl="0" indent="-285750" algn="l">
              <a:buSzPct val="100000"/>
              <a:buFont typeface="Arial" charset="0"/>
              <a:buChar char="•"/>
              <a:defRPr sz="1800" b="0" i="0"/>
            </a:pPr>
            <a:r>
              <a:rPr lang="ru-RU" sz="1300" b="1" dirty="0" smtClean="0">
                <a:solidFill>
                  <a:srgbClr val="112050"/>
                </a:solidFill>
              </a:rPr>
              <a:t>Динамическое </a:t>
            </a:r>
            <a:r>
              <a:rPr lang="ru-RU" sz="1300" b="1" dirty="0">
                <a:solidFill>
                  <a:srgbClr val="112050"/>
                </a:solidFill>
              </a:rPr>
              <a:t>связывание</a:t>
            </a:r>
          </a:p>
          <a:p>
            <a:pPr marL="285750" lvl="0" indent="-285750" algn="l">
              <a:buSzPct val="100000"/>
              <a:buFont typeface="Arial" charset="0"/>
              <a:buChar char="•"/>
              <a:defRPr sz="1800" b="0" i="0"/>
            </a:pPr>
            <a:r>
              <a:rPr lang="ru-RU" sz="1300" b="1" dirty="0">
                <a:solidFill>
                  <a:srgbClr val="112050"/>
                </a:solidFill>
              </a:rPr>
              <a:t>Именованные и </a:t>
            </a:r>
            <a:endParaRPr lang="en-US" sz="1300" b="1" dirty="0" smtClean="0">
              <a:solidFill>
                <a:srgbClr val="112050"/>
              </a:solidFill>
            </a:endParaRPr>
          </a:p>
          <a:p>
            <a:pPr marL="285750" lvl="0" indent="-285750" algn="l">
              <a:buSzPct val="100000"/>
              <a:buFont typeface="Arial" charset="0"/>
              <a:buChar char="•"/>
              <a:defRPr sz="1800" b="0" i="0"/>
            </a:pPr>
            <a:r>
              <a:rPr lang="ru-RU" sz="1300" b="1" dirty="0" smtClean="0">
                <a:solidFill>
                  <a:srgbClr val="112050"/>
                </a:solidFill>
              </a:rPr>
              <a:t>дополнительные </a:t>
            </a:r>
            <a:r>
              <a:rPr lang="ru-RU" sz="1300" b="1" dirty="0">
                <a:solidFill>
                  <a:srgbClr val="112050"/>
                </a:solidFill>
              </a:rPr>
              <a:t>аргументы</a:t>
            </a:r>
          </a:p>
          <a:p>
            <a:pPr marL="285750" lvl="0" indent="-285750" algn="l">
              <a:buSzPct val="100000"/>
              <a:buFont typeface="Arial" charset="0"/>
              <a:buChar char="•"/>
              <a:defRPr sz="1800" b="0" i="0"/>
            </a:pPr>
            <a:r>
              <a:rPr lang="ru-RU" sz="1300" b="1" dirty="0">
                <a:solidFill>
                  <a:srgbClr val="112050"/>
                </a:solidFill>
              </a:rPr>
              <a:t>Обобщенная </a:t>
            </a:r>
            <a:r>
              <a:rPr lang="ru-RU" sz="1300" b="1" dirty="0" err="1">
                <a:solidFill>
                  <a:srgbClr val="112050"/>
                </a:solidFill>
              </a:rPr>
              <a:t>ковариантность</a:t>
            </a:r>
            <a:r>
              <a:rPr lang="ru-RU" sz="1300" b="1" dirty="0">
                <a:solidFill>
                  <a:srgbClr val="112050"/>
                </a:solidFill>
              </a:rPr>
              <a:t> и </a:t>
            </a:r>
            <a:endParaRPr lang="ru-RU" sz="1300" b="1" dirty="0" smtClean="0">
              <a:solidFill>
                <a:srgbClr val="112050"/>
              </a:solidFill>
            </a:endParaRPr>
          </a:p>
          <a:p>
            <a:pPr marL="285750" lvl="0" indent="-285750" algn="l">
              <a:buSzPct val="100000"/>
              <a:buFont typeface="Arial" charset="0"/>
              <a:buChar char="•"/>
              <a:defRPr sz="1800" b="0" i="0"/>
            </a:pPr>
            <a:r>
              <a:rPr lang="ru-RU" sz="1300" b="1" dirty="0" err="1" smtClean="0">
                <a:solidFill>
                  <a:srgbClr val="112050"/>
                </a:solidFill>
              </a:rPr>
              <a:t>контрвариантность</a:t>
            </a:r>
            <a:endParaRPr lang="ru-RU" sz="1300" b="1" dirty="0">
              <a:solidFill>
                <a:srgbClr val="112050"/>
              </a:solidFill>
            </a:endParaRPr>
          </a:p>
        </p:txBody>
      </p:sp>
      <p:sp>
        <p:nvSpPr>
          <p:cNvPr id="43" name="TextBox 42"/>
          <p:cNvSpPr txBox="1"/>
          <p:nvPr/>
        </p:nvSpPr>
        <p:spPr>
          <a:xfrm>
            <a:off x="5640298" y="2056982"/>
            <a:ext cx="1127871" cy="70788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rtl="0">
              <a:buSzPct val="100000"/>
              <a:defRPr sz="1800" b="0" i="0"/>
            </a:pPr>
            <a:r>
              <a:rPr lang="en-US" sz="1400" b="1" dirty="0">
                <a:solidFill>
                  <a:srgbClr val="112050"/>
                </a:solidFill>
                <a:latin typeface="Consolas"/>
                <a:cs typeface="Consolas"/>
              </a:rPr>
              <a:t>C# </a:t>
            </a:r>
            <a:r>
              <a:rPr lang="ru-RU" sz="1400" b="1" dirty="0" smtClean="0">
                <a:solidFill>
                  <a:srgbClr val="112050"/>
                </a:solidFill>
                <a:latin typeface="Consolas"/>
                <a:cs typeface="Consolas"/>
              </a:rPr>
              <a:t>5</a:t>
            </a:r>
            <a:r>
              <a:rPr lang="en-US" sz="1400" b="1" dirty="0" smtClean="0">
                <a:solidFill>
                  <a:srgbClr val="112050"/>
                </a:solidFill>
                <a:latin typeface="Consolas"/>
                <a:cs typeface="Consolas"/>
              </a:rPr>
              <a:t>.0</a:t>
            </a:r>
            <a:endParaRPr lang="ru-RU" sz="1400" b="1" dirty="0" smtClean="0">
              <a:solidFill>
                <a:srgbClr val="112050"/>
              </a:solidFill>
            </a:endParaRPr>
          </a:p>
          <a:p>
            <a:pPr lvl="0" algn="l">
              <a:buSzPct val="100000"/>
              <a:defRPr sz="1800" b="0" i="0"/>
            </a:pPr>
            <a:r>
              <a:rPr lang="ru-RU" sz="1300" b="1" dirty="0" smtClean="0">
                <a:solidFill>
                  <a:srgbClr val="112050"/>
                </a:solidFill>
              </a:rPr>
              <a:t>Асинхронные </a:t>
            </a:r>
            <a:endParaRPr lang="en-US" sz="1300" b="1" dirty="0" smtClean="0">
              <a:solidFill>
                <a:srgbClr val="112050"/>
              </a:solidFill>
            </a:endParaRPr>
          </a:p>
          <a:p>
            <a:pPr lvl="0" algn="l">
              <a:buSzPct val="100000"/>
              <a:defRPr sz="1800" b="0" i="0"/>
            </a:pPr>
            <a:r>
              <a:rPr lang="ru-RU" sz="1300" b="1" dirty="0" smtClean="0">
                <a:solidFill>
                  <a:srgbClr val="112050"/>
                </a:solidFill>
              </a:rPr>
              <a:t>функции</a:t>
            </a:r>
            <a:endParaRPr lang="ru-RU" sz="1300" b="1" dirty="0">
              <a:solidFill>
                <a:srgbClr val="112050"/>
              </a:solidFill>
            </a:endParaRPr>
          </a:p>
        </p:txBody>
      </p:sp>
      <p:sp>
        <p:nvSpPr>
          <p:cNvPr id="44" name="TextBox 43"/>
          <p:cNvSpPr txBox="1"/>
          <p:nvPr/>
        </p:nvSpPr>
        <p:spPr>
          <a:xfrm>
            <a:off x="6834259" y="1056708"/>
            <a:ext cx="2179441" cy="270843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algn="l" rtl="0"/>
            <a:r>
              <a:rPr lang="en-US" sz="1400" b="1" dirty="0">
                <a:solidFill>
                  <a:srgbClr val="112050"/>
                </a:solidFill>
                <a:latin typeface="Consolas"/>
                <a:cs typeface="Consolas"/>
              </a:rPr>
              <a:t>C# </a:t>
            </a:r>
            <a:r>
              <a:rPr lang="ru-RU" sz="1400" b="1" dirty="0" smtClean="0">
                <a:solidFill>
                  <a:srgbClr val="112050"/>
                </a:solidFill>
                <a:latin typeface="Consolas"/>
                <a:cs typeface="Consolas"/>
              </a:rPr>
              <a:t>6</a:t>
            </a:r>
            <a:r>
              <a:rPr lang="en-US" sz="1400" b="1" dirty="0" smtClean="0">
                <a:solidFill>
                  <a:srgbClr val="112050"/>
                </a:solidFill>
                <a:latin typeface="Consolas"/>
                <a:cs typeface="Consolas"/>
              </a:rPr>
              <a:t>.0</a:t>
            </a:r>
            <a:endParaRPr lang="ru-RU" sz="1400" b="1" dirty="0" smtClean="0">
              <a:solidFill>
                <a:srgbClr val="112050"/>
              </a:solidFill>
            </a:endParaRPr>
          </a:p>
          <a:p>
            <a:pPr marL="171450" indent="-171450">
              <a:buFont typeface="Arial" charset="0"/>
              <a:buChar char="•"/>
            </a:pPr>
            <a:r>
              <a:rPr lang="en-US" sz="1200" b="1" dirty="0" smtClean="0">
                <a:solidFill>
                  <a:srgbClr val="112050"/>
                </a:solidFill>
              </a:rPr>
              <a:t>Getter-only auto-properties</a:t>
            </a:r>
            <a:endParaRPr lang="en-US" sz="1200" b="1" dirty="0">
              <a:solidFill>
                <a:srgbClr val="112050"/>
              </a:solidFill>
            </a:endParaRPr>
          </a:p>
          <a:p>
            <a:pPr marL="171450" indent="-171450">
              <a:buFont typeface="Arial" charset="0"/>
              <a:buChar char="•"/>
            </a:pPr>
            <a:r>
              <a:rPr lang="en-US" sz="1200" b="1" dirty="0" smtClean="0">
                <a:solidFill>
                  <a:srgbClr val="112050"/>
                </a:solidFill>
              </a:rPr>
              <a:t>Auto-property initializers</a:t>
            </a:r>
            <a:endParaRPr lang="en-US" sz="1200" b="1" dirty="0">
              <a:solidFill>
                <a:srgbClr val="112050"/>
              </a:solidFill>
            </a:endParaRPr>
          </a:p>
          <a:p>
            <a:pPr marL="171450" indent="-171450">
              <a:buFont typeface="Arial" charset="0"/>
              <a:buChar char="•"/>
            </a:pPr>
            <a:r>
              <a:rPr lang="en-US" sz="1200" b="1" dirty="0">
                <a:solidFill>
                  <a:srgbClr val="112050"/>
                </a:solidFill>
              </a:rPr>
              <a:t>Expression-bodied members</a:t>
            </a:r>
          </a:p>
          <a:p>
            <a:pPr marL="171450" indent="-171450">
              <a:buFont typeface="Arial" charset="0"/>
              <a:buChar char="•"/>
            </a:pPr>
            <a:r>
              <a:rPr lang="en-US" sz="1200" b="1" dirty="0">
                <a:solidFill>
                  <a:srgbClr val="112050"/>
                </a:solidFill>
              </a:rPr>
              <a:t>Null-conditional operators</a:t>
            </a:r>
          </a:p>
          <a:p>
            <a:pPr marL="171450" indent="-171450">
              <a:buFont typeface="Arial" charset="0"/>
              <a:buChar char="•"/>
            </a:pPr>
            <a:r>
              <a:rPr lang="en-US" sz="1200" b="1" dirty="0">
                <a:solidFill>
                  <a:srgbClr val="112050"/>
                </a:solidFill>
              </a:rPr>
              <a:t>Using static members</a:t>
            </a:r>
          </a:p>
          <a:p>
            <a:pPr marL="171450" indent="-171450">
              <a:buFont typeface="Arial" charset="0"/>
              <a:buChar char="•"/>
            </a:pPr>
            <a:r>
              <a:rPr lang="en-US" sz="1200" b="1" dirty="0">
                <a:solidFill>
                  <a:srgbClr val="112050"/>
                </a:solidFill>
              </a:rPr>
              <a:t>Index initializers</a:t>
            </a:r>
          </a:p>
          <a:p>
            <a:pPr marL="171450" indent="-171450">
              <a:buFont typeface="Arial" charset="0"/>
              <a:buChar char="•"/>
            </a:pPr>
            <a:r>
              <a:rPr lang="en-US" sz="1200" b="1" dirty="0">
                <a:solidFill>
                  <a:srgbClr val="112050"/>
                </a:solidFill>
              </a:rPr>
              <a:t>String interpolation</a:t>
            </a:r>
          </a:p>
          <a:p>
            <a:pPr marL="171450" indent="-171450">
              <a:buFont typeface="Arial" charset="0"/>
              <a:buChar char="•"/>
            </a:pPr>
            <a:r>
              <a:rPr lang="en-US" sz="1200" b="1" dirty="0" err="1">
                <a:solidFill>
                  <a:srgbClr val="112050"/>
                </a:solidFill>
              </a:rPr>
              <a:t>nameof</a:t>
            </a:r>
            <a:r>
              <a:rPr lang="en-US" sz="1200" b="1" dirty="0">
                <a:solidFill>
                  <a:srgbClr val="112050"/>
                </a:solidFill>
              </a:rPr>
              <a:t> operator</a:t>
            </a:r>
          </a:p>
          <a:p>
            <a:pPr marL="171450" indent="-171450">
              <a:buFont typeface="Arial" charset="0"/>
              <a:buChar char="•"/>
            </a:pPr>
            <a:r>
              <a:rPr lang="en-US" sz="1200" b="1" dirty="0">
                <a:solidFill>
                  <a:srgbClr val="112050"/>
                </a:solidFill>
              </a:rPr>
              <a:t>Await in catch/finally</a:t>
            </a:r>
          </a:p>
          <a:p>
            <a:pPr marL="171450" indent="-171450">
              <a:buFont typeface="Arial" charset="0"/>
              <a:buChar char="•"/>
            </a:pPr>
            <a:r>
              <a:rPr lang="en-US" sz="1200" b="1" dirty="0">
                <a:solidFill>
                  <a:srgbClr val="112050"/>
                </a:solidFill>
              </a:rPr>
              <a:t>Exception filters</a:t>
            </a:r>
          </a:p>
          <a:p>
            <a:pPr marL="171450" indent="-171450">
              <a:buFont typeface="Arial" charset="0"/>
              <a:buChar char="•"/>
            </a:pPr>
            <a:r>
              <a:rPr lang="en-US" sz="1200" b="1" dirty="0">
                <a:solidFill>
                  <a:srgbClr val="112050"/>
                </a:solidFill>
              </a:rPr>
              <a:t>Extension Add in collection </a:t>
            </a:r>
            <a:endParaRPr lang="ru-RU" sz="1200" b="1" dirty="0" smtClean="0">
              <a:solidFill>
                <a:srgbClr val="112050"/>
              </a:solidFill>
            </a:endParaRPr>
          </a:p>
          <a:p>
            <a:r>
              <a:rPr lang="ru-RU" sz="1200" b="1" dirty="0" smtClean="0">
                <a:solidFill>
                  <a:srgbClr val="112050"/>
                </a:solidFill>
              </a:rPr>
              <a:t>      </a:t>
            </a:r>
            <a:r>
              <a:rPr lang="en-US" sz="1200" b="1" dirty="0" smtClean="0">
                <a:solidFill>
                  <a:srgbClr val="112050"/>
                </a:solidFill>
              </a:rPr>
              <a:t>initializers</a:t>
            </a:r>
            <a:endParaRPr lang="en-US" sz="1200" b="1" dirty="0">
              <a:solidFill>
                <a:srgbClr val="112050"/>
              </a:solidFill>
            </a:endParaRPr>
          </a:p>
          <a:p>
            <a:pPr marL="171450" indent="-171450">
              <a:buFont typeface="Arial" charset="0"/>
              <a:buChar char="•"/>
            </a:pPr>
            <a:r>
              <a:rPr lang="en-US" sz="1200" b="1" dirty="0">
                <a:solidFill>
                  <a:srgbClr val="112050"/>
                </a:solidFill>
              </a:rPr>
              <a:t>Improved overload resolution</a:t>
            </a:r>
          </a:p>
        </p:txBody>
      </p:sp>
    </p:spTree>
    <p:extLst>
      <p:ext uri="{BB962C8B-B14F-4D97-AF65-F5344CB8AC3E}">
        <p14:creationId xmlns:p14="http://schemas.microsoft.com/office/powerpoint/2010/main" val="510770136"/>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8" name="Shape 9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8</a:t>
            </a:fld>
            <a:endParaRPr sz="1200" b="1">
              <a:solidFill>
                <a:srgbClr val="21438F"/>
              </a:solidFill>
            </a:endParaRPr>
          </a:p>
        </p:txBody>
      </p:sp>
      <p:graphicFrame>
        <p:nvGraphicFramePr>
          <p:cNvPr id="99" name="Table 99"/>
          <p:cNvGraphicFramePr/>
          <p:nvPr>
            <p:extLst>
              <p:ext uri="{D42A27DB-BD31-4B8C-83A1-F6EECF244321}">
                <p14:modId xmlns:p14="http://schemas.microsoft.com/office/powerpoint/2010/main" val="1352622856"/>
              </p:ext>
            </p:extLst>
          </p:nvPr>
        </p:nvGraphicFramePr>
        <p:xfrm>
          <a:off x="266700" y="844550"/>
          <a:ext cx="8597900" cy="5168817"/>
        </p:xfrm>
        <a:graphic>
          <a:graphicData uri="http://schemas.openxmlformats.org/drawingml/2006/table">
            <a:tbl>
              <a:tblPr firstRow="1" firstCol="1" bandRow="1">
                <a:tableStyleId>{4C3C2611-4C71-4FC5-86AE-919BDF0F9419}</a:tableStyleId>
              </a:tblPr>
              <a:tblGrid>
                <a:gridCol w="1369577">
                  <a:extLst>
                    <a:ext uri="{9D8B030D-6E8A-4147-A177-3AD203B41FA5}">
                      <a16:colId xmlns:a16="http://schemas.microsoft.com/office/drawing/2014/main" val="20000"/>
                    </a:ext>
                  </a:extLst>
                </a:gridCol>
                <a:gridCol w="7228323">
                  <a:extLst>
                    <a:ext uri="{9D8B030D-6E8A-4147-A177-3AD203B41FA5}">
                      <a16:colId xmlns:a16="http://schemas.microsoft.com/office/drawing/2014/main" val="20001"/>
                    </a:ext>
                  </a:extLst>
                </a:gridCol>
              </a:tblGrid>
              <a:tr h="395266">
                <a:tc>
                  <a:txBody>
                    <a:bodyPr/>
                    <a:lstStyle/>
                    <a:p>
                      <a:pPr lvl="0" algn="l">
                        <a:defRPr sz="1800" b="0" i="0"/>
                      </a:pPr>
                      <a:endParaRPr/>
                    </a:p>
                  </a:txBody>
                  <a:tcPr marL="45720" marR="45720" anchor="ctr" horzOverflow="overflow">
                    <a:lnT w="12700">
                      <a:miter lim="400000"/>
                    </a:lnT>
                    <a:lnB w="38100">
                      <a:solidFill>
                        <a:srgbClr val="FFFFFF"/>
                      </a:solidFill>
                    </a:lnB>
                    <a:solidFill>
                      <a:srgbClr val="4F81BD"/>
                    </a:solidFill>
                  </a:tcPr>
                </a:tc>
                <a:tc>
                  <a:txBody>
                    <a:bodyPr/>
                    <a:lstStyle/>
                    <a:p>
                      <a:pPr lvl="0" algn="ctr">
                        <a:defRPr sz="1800" b="0" i="0"/>
                      </a:pPr>
                      <a:r>
                        <a:rPr b="1">
                          <a:solidFill>
                            <a:srgbClr val="FFFFFF"/>
                          </a:solidFill>
                        </a:rPr>
                        <a:t>Новые возможности</a:t>
                      </a:r>
                    </a:p>
                  </a:txBody>
                  <a:tcPr marL="45720" marR="45720" horzOverflow="overflow">
                    <a:lnT w="12700">
                      <a:miter lim="400000"/>
                    </a:lnT>
                    <a:lnB w="38100">
                      <a:solidFill>
                        <a:srgbClr val="FFFFFF"/>
                      </a:solidFill>
                    </a:lnB>
                    <a:solidFill>
                      <a:srgbClr val="4F81BD"/>
                    </a:solidFill>
                  </a:tcPr>
                </a:tc>
                <a:extLst>
                  <a:ext uri="{0D108BD9-81ED-4DB2-BD59-A6C34878D82A}">
                    <a16:rowId xmlns:a16="http://schemas.microsoft.com/office/drawing/2014/main" val="10000"/>
                  </a:ext>
                </a:extLst>
              </a:tr>
              <a:tr h="1320088">
                <a:tc>
                  <a:txBody>
                    <a:bodyPr/>
                    <a:lstStyle/>
                    <a:p>
                      <a:pPr lvl="0" algn="ctr">
                        <a:defRPr sz="1800" b="0" i="0"/>
                      </a:pPr>
                      <a:r>
                        <a:rPr sz="1600" b="1">
                          <a:solidFill>
                            <a:srgbClr val="FFFFFF"/>
                          </a:solidFill>
                        </a:rPr>
                        <a:t>C# 2.0</a:t>
                      </a:r>
                    </a:p>
                  </a:txBody>
                  <a:tcPr marL="45720" marR="45720" anchor="ctr" horzOverflow="overflow">
                    <a:lnT w="38100">
                      <a:solidFill>
                        <a:srgbClr val="FFFFFF"/>
                      </a:solidFill>
                    </a:lnT>
                    <a:solidFill>
                      <a:srgbClr val="4F81BD"/>
                    </a:solidFill>
                  </a:tcPr>
                </a:tc>
                <a:tc>
                  <a:txBody>
                    <a:bodyPr/>
                    <a:lstStyle/>
                    <a:p>
                      <a:pPr marL="254000" lvl="0" indent="-254000" algn="l">
                        <a:buSzPct val="100000"/>
                        <a:buFont typeface="Arial"/>
                        <a:buChar char="•"/>
                        <a:defRPr sz="1800" b="0" i="0"/>
                      </a:pPr>
                      <a:r>
                        <a:rPr sz="1600" dirty="0"/>
                        <a:t>Обобщения</a:t>
                      </a:r>
                    </a:p>
                    <a:p>
                      <a:pPr marL="254000" lvl="0" indent="-254000" algn="l">
                        <a:buSzPct val="100000"/>
                        <a:buFont typeface="Arial"/>
                        <a:buChar char="•"/>
                        <a:defRPr sz="1800" b="0" i="0"/>
                      </a:pPr>
                      <a:r>
                        <a:rPr sz="1600" dirty="0"/>
                        <a:t>Смешанные типы</a:t>
                      </a:r>
                    </a:p>
                    <a:p>
                      <a:pPr marL="254000" lvl="0" indent="-254000" algn="l">
                        <a:buSzPct val="100000"/>
                        <a:buFont typeface="Arial"/>
                        <a:buChar char="•"/>
                        <a:defRPr sz="1800" b="0" i="0"/>
                      </a:pPr>
                      <a:r>
                        <a:rPr sz="1600" dirty="0"/>
                        <a:t>Анонимные методы</a:t>
                      </a:r>
                    </a:p>
                    <a:p>
                      <a:pPr marL="254000" lvl="0" indent="-254000" algn="l">
                        <a:buSzPct val="100000"/>
                        <a:buFont typeface="Arial"/>
                        <a:buChar char="•"/>
                        <a:defRPr sz="1800" b="0" i="0"/>
                      </a:pPr>
                      <a:r>
                        <a:rPr sz="1600" dirty="0"/>
                        <a:t>Итераторы</a:t>
                      </a:r>
                    </a:p>
                    <a:p>
                      <a:pPr marL="254000" lvl="0" indent="-254000" algn="l">
                        <a:buSzPct val="100000"/>
                        <a:buFont typeface="Arial"/>
                        <a:buChar char="•"/>
                        <a:defRPr sz="1800" b="0" i="0"/>
                      </a:pPr>
                      <a:r>
                        <a:rPr sz="1600" dirty="0"/>
                        <a:t>Null-типы</a:t>
                      </a:r>
                    </a:p>
                  </a:txBody>
                  <a:tcPr marL="45720" marR="45720" horzOverflow="overflow">
                    <a:lnT w="38100">
                      <a:solidFill>
                        <a:srgbClr val="FFFFFF"/>
                      </a:solidFill>
                    </a:lnT>
                    <a:solidFill>
                      <a:srgbClr val="CFD7E7"/>
                    </a:solidFill>
                  </a:tcPr>
                </a:tc>
                <a:extLst>
                  <a:ext uri="{0D108BD9-81ED-4DB2-BD59-A6C34878D82A}">
                    <a16:rowId xmlns:a16="http://schemas.microsoft.com/office/drawing/2014/main" val="10001"/>
                  </a:ext>
                </a:extLst>
              </a:tr>
              <a:tr h="2029541">
                <a:tc>
                  <a:txBody>
                    <a:bodyPr/>
                    <a:lstStyle/>
                    <a:p>
                      <a:pPr lvl="0" algn="ctr">
                        <a:defRPr sz="1800" b="0" i="0"/>
                      </a:pPr>
                      <a:r>
                        <a:rPr sz="1600" b="1">
                          <a:solidFill>
                            <a:srgbClr val="FFFFFF"/>
                          </a:solidFill>
                        </a:rPr>
                        <a:t>C# 3.0</a:t>
                      </a:r>
                    </a:p>
                  </a:txBody>
                  <a:tcPr marL="45720" marR="45720" anchor="ctr" horzOverflow="overflow">
                    <a:solidFill>
                      <a:srgbClr val="4F81BD"/>
                    </a:solidFill>
                  </a:tcPr>
                </a:tc>
                <a:tc>
                  <a:txBody>
                    <a:bodyPr/>
                    <a:lstStyle/>
                    <a:p>
                      <a:pPr marL="254000" lvl="0" indent="-254000" algn="l">
                        <a:buSzPct val="100000"/>
                        <a:buFont typeface="Arial"/>
                        <a:buChar char="•"/>
                        <a:defRPr sz="1800" b="0" i="0"/>
                      </a:pPr>
                      <a:r>
                        <a:rPr sz="1600" dirty="0"/>
                        <a:t>Неявно типизируемые локальные переменные</a:t>
                      </a:r>
                    </a:p>
                    <a:p>
                      <a:pPr marL="254000" lvl="0" indent="-254000" algn="l">
                        <a:buSzPct val="100000"/>
                        <a:buFont typeface="Arial"/>
                        <a:buChar char="•"/>
                        <a:defRPr sz="1800" b="0" i="0"/>
                      </a:pPr>
                      <a:r>
                        <a:rPr sz="1600" dirty="0"/>
                        <a:t>Инициализаторы объектов и коллекций</a:t>
                      </a:r>
                    </a:p>
                    <a:p>
                      <a:pPr marL="254000" lvl="0" indent="-254000" algn="l">
                        <a:buSzPct val="100000"/>
                        <a:buFont typeface="Arial"/>
                        <a:buChar char="•"/>
                        <a:defRPr sz="1800" b="0" i="0"/>
                      </a:pPr>
                      <a:r>
                        <a:rPr sz="1600" dirty="0"/>
                        <a:t>Автоматическая реализация свойств</a:t>
                      </a:r>
                    </a:p>
                    <a:p>
                      <a:pPr marL="254000" lvl="0" indent="-254000" algn="l">
                        <a:buSzPct val="100000"/>
                        <a:buFont typeface="Arial"/>
                        <a:buChar char="•"/>
                        <a:defRPr sz="1800" b="0" i="0"/>
                      </a:pPr>
                      <a:r>
                        <a:rPr sz="1600" dirty="0"/>
                        <a:t>Анонимные типы</a:t>
                      </a:r>
                    </a:p>
                    <a:p>
                      <a:pPr marL="254000" lvl="0" indent="-254000" algn="l">
                        <a:buSzPct val="100000"/>
                        <a:buFont typeface="Arial"/>
                        <a:buChar char="•"/>
                        <a:defRPr sz="1800" b="0" i="0"/>
                      </a:pPr>
                      <a:r>
                        <a:rPr sz="1600" dirty="0"/>
                        <a:t>Методы расширения</a:t>
                      </a:r>
                    </a:p>
                    <a:p>
                      <a:pPr marL="254000" lvl="0" indent="-254000" algn="l">
                        <a:buSzPct val="100000"/>
                        <a:buFont typeface="Arial"/>
                        <a:buChar char="•"/>
                        <a:defRPr sz="1800" b="0" i="0"/>
                      </a:pPr>
                      <a:r>
                        <a:rPr sz="1600" dirty="0"/>
                        <a:t>Запросы</a:t>
                      </a:r>
                    </a:p>
                    <a:p>
                      <a:pPr marL="254000" lvl="0" indent="-254000" algn="l">
                        <a:buSzPct val="100000"/>
                        <a:buFont typeface="Arial"/>
                        <a:buChar char="•"/>
                        <a:defRPr sz="1800" b="0" i="0"/>
                      </a:pPr>
                      <a:r>
                        <a:rPr sz="1600" dirty="0"/>
                        <a:t>Лямбда-выражения</a:t>
                      </a:r>
                    </a:p>
                    <a:p>
                      <a:pPr marL="254000" lvl="0" indent="-254000" algn="l">
                        <a:buSzPct val="100000"/>
                        <a:buFont typeface="Arial"/>
                        <a:buChar char="•"/>
                        <a:defRPr sz="1800" b="0" i="0"/>
                      </a:pPr>
                      <a:r>
                        <a:rPr sz="1600" dirty="0"/>
                        <a:t>Деревья выражений</a:t>
                      </a:r>
                    </a:p>
                  </a:txBody>
                  <a:tcPr marL="45720" marR="45720" horzOverflow="overflow">
                    <a:solidFill>
                      <a:srgbClr val="E8ECF4"/>
                    </a:solidFill>
                  </a:tcPr>
                </a:tc>
                <a:extLst>
                  <a:ext uri="{0D108BD9-81ED-4DB2-BD59-A6C34878D82A}">
                    <a16:rowId xmlns:a16="http://schemas.microsoft.com/office/drawing/2014/main" val="10002"/>
                  </a:ext>
                </a:extLst>
              </a:tr>
              <a:tr h="826005">
                <a:tc>
                  <a:txBody>
                    <a:bodyPr/>
                    <a:lstStyle/>
                    <a:p>
                      <a:pPr lvl="0" algn="ctr">
                        <a:defRPr sz="1800" b="0" i="0"/>
                      </a:pPr>
                      <a:r>
                        <a:rPr sz="1600" b="1">
                          <a:solidFill>
                            <a:srgbClr val="FFFFFF"/>
                          </a:solidFill>
                        </a:rPr>
                        <a:t>C# 4.0</a:t>
                      </a:r>
                    </a:p>
                  </a:txBody>
                  <a:tcPr marL="45720" marR="45720" anchor="ctr" horzOverflow="overflow">
                    <a:solidFill>
                      <a:srgbClr val="4F81BD"/>
                    </a:solidFill>
                  </a:tcPr>
                </a:tc>
                <a:tc>
                  <a:txBody>
                    <a:bodyPr/>
                    <a:lstStyle/>
                    <a:p>
                      <a:pPr marL="254000" lvl="0" indent="-254000" algn="l">
                        <a:buSzPct val="100000"/>
                        <a:buFont typeface="Arial"/>
                        <a:buChar char="•"/>
                        <a:defRPr sz="1800" b="0" i="0"/>
                      </a:pPr>
                      <a:r>
                        <a:rPr sz="1600" dirty="0"/>
                        <a:t>Динамическое связывание</a:t>
                      </a:r>
                    </a:p>
                    <a:p>
                      <a:pPr marL="254000" lvl="0" indent="-254000" algn="l">
                        <a:buSzPct val="100000"/>
                        <a:buFont typeface="Arial"/>
                        <a:buChar char="•"/>
                        <a:defRPr sz="1800" b="0" i="0"/>
                      </a:pPr>
                      <a:r>
                        <a:rPr sz="1600" dirty="0"/>
                        <a:t>Именованные и дополнительные аргументы</a:t>
                      </a:r>
                    </a:p>
                    <a:p>
                      <a:pPr marL="254000" lvl="0" indent="-254000" algn="l">
                        <a:buSzPct val="100000"/>
                        <a:buFont typeface="Arial"/>
                        <a:buChar char="•"/>
                        <a:defRPr sz="1800" b="0" i="0"/>
                      </a:pPr>
                      <a:r>
                        <a:rPr sz="1600" dirty="0"/>
                        <a:t>Обобщенная ковариантность и контрвариантность</a:t>
                      </a:r>
                    </a:p>
                  </a:txBody>
                  <a:tcPr marL="45720" marR="45720" horzOverflow="overflow">
                    <a:solidFill>
                      <a:srgbClr val="CFD7E7"/>
                    </a:solidFill>
                  </a:tcPr>
                </a:tc>
                <a:extLst>
                  <a:ext uri="{0D108BD9-81ED-4DB2-BD59-A6C34878D82A}">
                    <a16:rowId xmlns:a16="http://schemas.microsoft.com/office/drawing/2014/main" val="10003"/>
                  </a:ext>
                </a:extLst>
              </a:tr>
              <a:tr h="585298">
                <a:tc>
                  <a:txBody>
                    <a:bodyPr/>
                    <a:lstStyle/>
                    <a:p>
                      <a:pPr lvl="0" algn="ctr">
                        <a:defRPr sz="1800" b="0" i="0"/>
                      </a:pPr>
                      <a:r>
                        <a:rPr sz="1600" b="1">
                          <a:solidFill>
                            <a:srgbClr val="FFFFFF"/>
                          </a:solidFill>
                        </a:rPr>
                        <a:t>C# 5.0</a:t>
                      </a:r>
                    </a:p>
                  </a:txBody>
                  <a:tcPr marL="45720" marR="45720" anchor="ctr" horzOverflow="overflow">
                    <a:solidFill>
                      <a:srgbClr val="4F81BD"/>
                    </a:solidFill>
                  </a:tcPr>
                </a:tc>
                <a:tc>
                  <a:txBody>
                    <a:bodyPr/>
                    <a:lstStyle/>
                    <a:p>
                      <a:pPr marL="254000" lvl="0" indent="-254000" algn="l">
                        <a:buSzPct val="100000"/>
                        <a:buFont typeface="Arial"/>
                        <a:buChar char="•"/>
                        <a:defRPr sz="1800" b="0" i="0"/>
                      </a:pPr>
                      <a:r>
                        <a:rPr sz="1600" dirty="0"/>
                        <a:t>Асинхронные методы</a:t>
                      </a:r>
                    </a:p>
                    <a:p>
                      <a:pPr marL="254000" lvl="0" indent="-254000" algn="l">
                        <a:buSzPct val="100000"/>
                        <a:buFont typeface="Arial"/>
                        <a:buChar char="•"/>
                        <a:defRPr sz="1800" b="0" i="0"/>
                      </a:pPr>
                      <a:r>
                        <a:rPr sz="1600" dirty="0"/>
                        <a:t>Компилятор как сервис</a:t>
                      </a:r>
                    </a:p>
                  </a:txBody>
                  <a:tcPr marL="45720" marR="45720" horzOverflow="overflow">
                    <a:solidFill>
                      <a:srgbClr val="E8ECF4"/>
                    </a:solidFill>
                  </a:tcPr>
                </a:tc>
                <a:extLst>
                  <a:ext uri="{0D108BD9-81ED-4DB2-BD59-A6C34878D82A}">
                    <a16:rowId xmlns:a16="http://schemas.microsoft.com/office/drawing/2014/main" val="10004"/>
                  </a:ext>
                </a:extLst>
              </a:tr>
            </a:tbl>
          </a:graphicData>
        </a:graphic>
      </p:graphicFrame>
      <p:sp>
        <p:nvSpPr>
          <p:cNvPr id="100" name="Shape 100"/>
          <p:cNvSpPr>
            <a:spLocks noGrp="1"/>
          </p:cNvSpPr>
          <p:nvPr>
            <p:ph type="title"/>
          </p:nvPr>
        </p:nvSpPr>
        <p:spPr>
          <a:prstGeom prst="rect">
            <a:avLst/>
          </a:prstGeom>
        </p:spPr>
        <p:txBody>
          <a:bodyPr lIns="0" tIns="0" rIns="0" bIns="0">
            <a:normAutofit/>
          </a:bodyPr>
          <a:lstStyle/>
          <a:p>
            <a:pPr lvl="0">
              <a:tabLst>
                <a:tab pos="8229600" algn="r"/>
              </a:tabLst>
              <a:defRPr b="0">
                <a:solidFill>
                  <a:srgbClr val="000000"/>
                </a:solidFill>
              </a:defRPr>
            </a:pPr>
            <a:r>
              <a:rPr b="1" dirty="0" smtClean="0">
                <a:solidFill>
                  <a:srgbClr val="21438F"/>
                </a:solidFill>
              </a:rPr>
              <a:t>Введение в C# и .NET Framework</a:t>
            </a:r>
            <a:endParaRPr b="1" dirty="0">
              <a:solidFill>
                <a:srgbClr val="21438F"/>
              </a:solidFill>
            </a:endParaRPr>
          </a:p>
        </p:txBody>
      </p:sp>
    </p:spTree>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Shape 8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b="0">
                <a:solidFill>
                  <a:srgbClr val="000000"/>
                </a:solidFill>
              </a:defRPr>
            </a:pPr>
            <a:fld id="{86CB4B4D-7CA3-9044-876B-883B54F8677D}" type="slidenum">
              <a:rPr sz="1200" b="1">
                <a:solidFill>
                  <a:srgbClr val="21438F"/>
                </a:solidFill>
              </a:rPr>
              <a:t>9</a:t>
            </a:fld>
            <a:endParaRPr sz="1200" b="1">
              <a:solidFill>
                <a:srgbClr val="21438F"/>
              </a:solidFill>
            </a:endParaRPr>
          </a:p>
        </p:txBody>
      </p:sp>
      <p:sp>
        <p:nvSpPr>
          <p:cNvPr id="88" name="Shape 88"/>
          <p:cNvSpPr>
            <a:spLocks noGrp="1"/>
          </p:cNvSpPr>
          <p:nvPr>
            <p:ph type="title"/>
          </p:nvPr>
        </p:nvSpPr>
        <p:spPr>
          <a:prstGeom prst="rect">
            <a:avLst/>
          </a:prstGeom>
        </p:spPr>
        <p:txBody>
          <a:bodyPr lIns="0" tIns="0" rIns="0" bIns="0">
            <a:normAutofit/>
          </a:bodyPr>
          <a:lstStyle/>
          <a:p>
            <a:pPr lvl="0">
              <a:tabLst>
                <a:tab pos="8229600" algn="r"/>
              </a:tabLst>
              <a:defRPr b="0">
                <a:solidFill>
                  <a:srgbClr val="000000"/>
                </a:solidFill>
              </a:defRPr>
            </a:pPr>
            <a:r>
              <a:rPr lang="en-US" b="1" dirty="0" smtClean="0">
                <a:solidFill>
                  <a:srgbClr val="21438F"/>
                </a:solidFill>
              </a:rPr>
              <a:t>Common Language Runtime</a:t>
            </a:r>
            <a:endParaRPr b="1" dirty="0">
              <a:solidFill>
                <a:srgbClr val="21438F"/>
              </a:solidFill>
            </a:endParaRPr>
          </a:p>
        </p:txBody>
      </p:sp>
      <p:sp>
        <p:nvSpPr>
          <p:cNvPr id="8" name="Cube 7"/>
          <p:cNvSpPr/>
          <p:nvPr/>
        </p:nvSpPr>
        <p:spPr>
          <a:xfrm>
            <a:off x="2072105" y="1020365"/>
            <a:ext cx="5039895" cy="1015999"/>
          </a:xfrm>
          <a:prstGeom prst="cub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kumimoji="0" lang="en-US" sz="2000" b="1" i="0" u="none" strike="noStrike" cap="none" spc="0" normalizeH="0" baseline="0" dirty="0" smtClean="0">
                <a:ln>
                  <a:noFill/>
                </a:ln>
                <a:solidFill>
                  <a:schemeClr val="bg1"/>
                </a:solidFill>
                <a:effectLst/>
                <a:uFillTx/>
                <a:latin typeface="Consolas"/>
                <a:ea typeface="Calibri"/>
                <a:cs typeface="Consolas"/>
                <a:sym typeface="Calibri"/>
              </a:rPr>
              <a:t>Some .NET Application</a:t>
            </a:r>
            <a:endParaRPr kumimoji="0" lang="en-US" sz="2000" b="1" i="0" u="none" strike="noStrike" cap="none" spc="0" normalizeH="0" baseline="0" dirty="0">
              <a:ln>
                <a:noFill/>
              </a:ln>
              <a:solidFill>
                <a:schemeClr val="bg1"/>
              </a:solidFill>
              <a:effectLst/>
              <a:uFillTx/>
              <a:latin typeface="Consolas"/>
              <a:ea typeface="Calibri"/>
              <a:cs typeface="Consolas"/>
              <a:sym typeface="Calibri"/>
            </a:endParaRPr>
          </a:p>
        </p:txBody>
      </p:sp>
      <p:sp>
        <p:nvSpPr>
          <p:cNvPr id="10" name="Cube 9"/>
          <p:cNvSpPr/>
          <p:nvPr/>
        </p:nvSpPr>
        <p:spPr>
          <a:xfrm>
            <a:off x="1390315" y="2236893"/>
            <a:ext cx="6390106" cy="1015999"/>
          </a:xfrm>
          <a:prstGeom prst="cub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algn="ctr"/>
            <a:r>
              <a:rPr lang="en-US" sz="2000" b="1" dirty="0" smtClean="0">
                <a:latin typeface="Consolas"/>
                <a:cs typeface="Consolas"/>
              </a:rPr>
              <a:t>Common Language Runtime (CLR)</a:t>
            </a:r>
            <a:endParaRPr lang="en-US" sz="2000" b="1" dirty="0">
              <a:latin typeface="Consolas"/>
              <a:cs typeface="Consolas"/>
            </a:endParaRPr>
          </a:p>
        </p:txBody>
      </p:sp>
      <p:sp>
        <p:nvSpPr>
          <p:cNvPr id="11" name="Cube 10"/>
          <p:cNvSpPr/>
          <p:nvPr/>
        </p:nvSpPr>
        <p:spPr>
          <a:xfrm>
            <a:off x="2072105" y="3448067"/>
            <a:ext cx="5039895" cy="1015999"/>
          </a:xfrm>
          <a:prstGeom prst="cub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45719" tIns="45719" rIns="45719" bIns="45719" numCol="1" spcCol="38100" rtlCol="0" anchor="ctr">
            <a:noAutofit/>
          </a:bodyPr>
          <a:lstStyle/>
          <a:p>
            <a:pPr marL="0" marR="0" indent="0" algn="ctr" defTabSz="914400" rtl="0" fontAlgn="auto" latinLnBrk="1" hangingPunct="0">
              <a:lnSpc>
                <a:spcPct val="100000"/>
              </a:lnSpc>
              <a:spcBef>
                <a:spcPts val="0"/>
              </a:spcBef>
              <a:spcAft>
                <a:spcPts val="0"/>
              </a:spcAft>
              <a:buClrTx/>
              <a:buSzTx/>
              <a:buFontTx/>
              <a:buNone/>
              <a:tabLst/>
            </a:pPr>
            <a:r>
              <a:rPr lang="en-US" sz="2000" b="1" dirty="0">
                <a:solidFill>
                  <a:schemeClr val="bg1"/>
                </a:solidFill>
                <a:latin typeface="Consolas"/>
                <a:ea typeface="Calibri"/>
                <a:cs typeface="Consolas"/>
              </a:rPr>
              <a:t>Operation system</a:t>
            </a:r>
          </a:p>
        </p:txBody>
      </p:sp>
      <p:sp>
        <p:nvSpPr>
          <p:cNvPr id="15" name="Shape 125"/>
          <p:cNvSpPr/>
          <p:nvPr/>
        </p:nvSpPr>
        <p:spPr>
          <a:xfrm>
            <a:off x="226955" y="4709508"/>
            <a:ext cx="8726606" cy="1476228"/>
          </a:xfrm>
          <a:prstGeom prst="roundRect">
            <a:avLst>
              <a:gd name="adj" fmla="val 7500"/>
            </a:avLst>
          </a:prstGeom>
          <a:solidFill>
            <a:srgbClr val="7BA1CE"/>
          </a:solidFill>
          <a:ln w="12700" cap="flat">
            <a:noFill/>
            <a:miter lim="400000"/>
          </a:ln>
          <a:effectLst>
            <a:outerShdw blurRad="190500" dist="8455" dir="5400000" rotWithShape="0">
              <a:srgbClr val="000000"/>
            </a:outerShdw>
          </a:effectLst>
        </p:spPr>
        <p:txBody>
          <a:bodyPr wrap="square" lIns="0" tIns="0" rIns="0" bIns="0" numCol="1" anchor="ctr">
            <a:noAutofit/>
          </a:bodyPr>
          <a:lstStyle/>
          <a:p>
            <a:pPr marL="88900" algn="just"/>
            <a:r>
              <a:rPr lang="ru-RU" dirty="0"/>
              <a:t>О</a:t>
            </a:r>
            <a:r>
              <a:rPr lang="en-US" dirty="0" err="1"/>
              <a:t>бщеязыковая</a:t>
            </a:r>
            <a:r>
              <a:rPr lang="en-US" dirty="0"/>
              <a:t> </a:t>
            </a:r>
            <a:r>
              <a:rPr lang="en-US" dirty="0" err="1"/>
              <a:t>среда</a:t>
            </a:r>
            <a:r>
              <a:rPr lang="en-US" dirty="0"/>
              <a:t> </a:t>
            </a:r>
            <a:r>
              <a:rPr lang="en-US" dirty="0" err="1"/>
              <a:t>выполнения</a:t>
            </a:r>
            <a:r>
              <a:rPr lang="en-US" dirty="0"/>
              <a:t> (Common Language Runtime, CLR)</a:t>
            </a:r>
            <a:r>
              <a:rPr lang="ru-RU" dirty="0"/>
              <a:t> –  среда выполнения, которая подходит для разных языков программирования. Основные возможности CLR (управление памятью, загрузка сборок, безопасность, обработка исключений, синхронизация) доступны в любых языках программирования, использующих эту среду.</a:t>
            </a:r>
            <a:endParaRPr lang="en-US" dirty="0"/>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4F81BD"/>
          </a:solidFill>
          <a:prstDash val="solid"/>
          <a:bevel/>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F81BD"/>
          </a:solidFill>
          <a:prstDash val="solid"/>
          <a:bevel/>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4F81BD"/>
          </a:solidFill>
          <a:prstDash val="solid"/>
          <a:bevel/>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F81BD"/>
          </a:solidFill>
          <a:prstDash val="solid"/>
          <a:bevel/>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6687</TotalTime>
  <Words>5425</Words>
  <Application>Microsoft Office PowerPoint</Application>
  <PresentationFormat>Экран (4:3)</PresentationFormat>
  <Paragraphs>603</Paragraphs>
  <Slides>51</Slides>
  <Notes>28</Notes>
  <HiddenSlides>5</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51</vt:i4>
      </vt:variant>
    </vt:vector>
  </HeadingPairs>
  <TitlesOfParts>
    <vt:vector size="60" baseType="lpstr">
      <vt:lpstr>Arial</vt:lpstr>
      <vt:lpstr>Calibri</vt:lpstr>
      <vt:lpstr>Consolas</vt:lpstr>
      <vt:lpstr>Courier New</vt:lpstr>
      <vt:lpstr>Helvetica</vt:lpstr>
      <vt:lpstr>Helvetica LT Std</vt:lpstr>
      <vt:lpstr>Helvetica Neue</vt:lpstr>
      <vt:lpstr>Wingdings</vt:lpstr>
      <vt:lpstr>Default</vt:lpstr>
      <vt:lpstr>Введение в С# и .NET Framework</vt:lpstr>
      <vt:lpstr>Платформа .NET Framework</vt:lpstr>
      <vt:lpstr>Платформа .NET Framework</vt:lpstr>
      <vt:lpstr>Язык C#</vt:lpstr>
      <vt:lpstr>Эволюция C#,  CLR и .NET Framework</vt:lpstr>
      <vt:lpstr>Введение в C# и .NET Framework</vt:lpstr>
      <vt:lpstr>Эволюция языка C#</vt:lpstr>
      <vt:lpstr>Введение в C# и .NET Framework</vt:lpstr>
      <vt:lpstr>Common Language Runtime</vt:lpstr>
      <vt:lpstr>Управляемые модули, MSIL код и метаданные</vt:lpstr>
      <vt:lpstr>Управляемые модули, MSIL код и метаданные</vt:lpstr>
      <vt:lpstr>Управляемые модули, MSIL код и метаданные</vt:lpstr>
      <vt:lpstr>IL и верификация</vt:lpstr>
      <vt:lpstr>Презентация PowerPoint</vt:lpstr>
      <vt:lpstr>Презентация PowerPoint</vt:lpstr>
      <vt:lpstr>Как CLR загружает, компилирует и запускает сборки</vt:lpstr>
      <vt:lpstr>Основные компоненты CLR</vt:lpstr>
      <vt:lpstr>JIT-компиляция</vt:lpstr>
      <vt:lpstr>Виды компиляции. Normal JIT-компиляция</vt:lpstr>
      <vt:lpstr>Виды компиляции. Econo-JIT-компиляция</vt:lpstr>
      <vt:lpstr>Виды компиляции. Pre-JIT-компиляция</vt:lpstr>
      <vt:lpstr>Как CLR загружает, компилирует и запускает сборки</vt:lpstr>
      <vt:lpstr> Домены приложения</vt:lpstr>
      <vt:lpstr>Как CLR загружает, компилирует и запускает сборки</vt:lpstr>
      <vt:lpstr>Как CLR загружает, компилирует и запускает сборки</vt:lpstr>
      <vt:lpstr>Как CLR загружает, компилирует и запускает сборки</vt:lpstr>
      <vt:lpstr>Как CLR загружает, компилирует и запускает сборки</vt:lpstr>
      <vt:lpstr> Домены приложения</vt:lpstr>
      <vt:lpstr> Домены приложения</vt:lpstr>
      <vt:lpstr>Введение в C# и .NET Framework</vt:lpstr>
      <vt:lpstr>Введение в C# и .NET Framework</vt:lpstr>
      <vt:lpstr>Введение в C# и .NET Framework</vt:lpstr>
      <vt:lpstr>Введение в C# и .NET Framework</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Изучение сборок с помощью утилит ildasm. exe и Reflector</vt:lpstr>
      <vt:lpstr>Инструменты, предоставляемые .NET Framework</vt:lpstr>
      <vt:lpstr>Инструменты, предоставляемые .NET Framework</vt:lpstr>
      <vt:lpstr>Инструменты, предоставляемые .NET Framework</vt:lpstr>
      <vt:lpstr>Инструменты, предоставляемые .NET Framework</vt:lpstr>
      <vt:lpstr>Документирование приложений. XML комментарии</vt:lpstr>
      <vt:lpstr>Документирование приложений. XML комментарии</vt:lpstr>
      <vt:lpstr>Создание документации из XML комментариев</vt:lpstr>
      <vt:lpstr>Создание документации из XML комментариев</vt:lpstr>
      <vt:lpstr>Спасибо за внимание!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Введение в С# и .NET Framework</dc:title>
  <cp:lastModifiedBy>Анжелика Кравчук</cp:lastModifiedBy>
  <cp:revision>196</cp:revision>
  <cp:lastPrinted>2015-09-07T17:02:35Z</cp:lastPrinted>
  <dcterms:modified xsi:type="dcterms:W3CDTF">2015-10-12T06:22:00Z</dcterms:modified>
</cp:coreProperties>
</file>